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3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5"/>
  </p:notesMasterIdLst>
  <p:sldIdLst>
    <p:sldId id="257" r:id="rId2"/>
    <p:sldId id="294" r:id="rId3"/>
    <p:sldId id="325" r:id="rId4"/>
    <p:sldId id="326" r:id="rId5"/>
    <p:sldId id="327" r:id="rId6"/>
    <p:sldId id="302" r:id="rId7"/>
    <p:sldId id="328" r:id="rId8"/>
    <p:sldId id="310" r:id="rId9"/>
    <p:sldId id="295" r:id="rId10"/>
    <p:sldId id="308" r:id="rId11"/>
    <p:sldId id="372" r:id="rId12"/>
    <p:sldId id="296" r:id="rId13"/>
    <p:sldId id="311" r:id="rId14"/>
    <p:sldId id="299" r:id="rId15"/>
    <p:sldId id="379" r:id="rId16"/>
    <p:sldId id="316" r:id="rId17"/>
    <p:sldId id="298" r:id="rId18"/>
    <p:sldId id="381" r:id="rId19"/>
    <p:sldId id="319" r:id="rId20"/>
    <p:sldId id="306" r:id="rId21"/>
    <p:sldId id="307" r:id="rId22"/>
    <p:sldId id="475" r:id="rId23"/>
    <p:sldId id="383" r:id="rId24"/>
    <p:sldId id="315" r:id="rId25"/>
    <p:sldId id="300" r:id="rId26"/>
    <p:sldId id="416" r:id="rId27"/>
    <p:sldId id="412" r:id="rId28"/>
    <p:sldId id="385" r:id="rId29"/>
    <p:sldId id="418" r:id="rId30"/>
    <p:sldId id="354" r:id="rId31"/>
    <p:sldId id="355" r:id="rId32"/>
    <p:sldId id="356" r:id="rId33"/>
    <p:sldId id="387" r:id="rId34"/>
  </p:sldIdLst>
  <p:sldSz cx="9144000" cy="6858000" type="screen4x3"/>
  <p:notesSz cx="6858000" cy="9144000"/>
  <p:defaultTextStyle>
    <a:defPPr>
      <a:defRPr lang="cs-CZ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ACA16C"/>
    <a:srgbClr val="E2F280"/>
    <a:srgbClr val="CC0099"/>
    <a:srgbClr val="5CBE12"/>
    <a:srgbClr val="18646E"/>
    <a:srgbClr val="F2B800"/>
    <a:srgbClr val="FAA990"/>
    <a:srgbClr val="EF576D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Bez stylu, mřížka tabulky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1933" autoAdjust="0"/>
    <p:restoredTop sz="94624" autoAdjust="0"/>
  </p:normalViewPr>
  <p:slideViewPr>
    <p:cSldViewPr>
      <p:cViewPr varScale="1">
        <p:scale>
          <a:sx n="83" d="100"/>
          <a:sy n="83" d="100"/>
        </p:scale>
        <p:origin x="-1598" y="-77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21669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50" d="100"/>
        <a:sy n="50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ED56FBE5-FBDF-4CFB-9E06-1A4A3E588CCD}" type="datetimeFigureOut">
              <a:rPr lang="cs-CZ"/>
              <a:pPr>
                <a:defRPr/>
              </a:pPr>
              <a:t>05.01.2023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cs-CZ" noProof="0" smtClean="0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noProof="0" smtClean="0"/>
              <a:t>Klepnutím lze upravit styly předlohy textu.</a:t>
            </a:r>
          </a:p>
          <a:p>
            <a:pPr lvl="1"/>
            <a:r>
              <a:rPr lang="cs-CZ" noProof="0" smtClean="0"/>
              <a:t>Druhá úroveň</a:t>
            </a:r>
          </a:p>
          <a:p>
            <a:pPr lvl="2"/>
            <a:r>
              <a:rPr lang="cs-CZ" noProof="0" smtClean="0"/>
              <a:t>Třetí úroveň</a:t>
            </a:r>
          </a:p>
          <a:p>
            <a:pPr lvl="3"/>
            <a:r>
              <a:rPr lang="cs-CZ" noProof="0" smtClean="0"/>
              <a:t>Čtvrtá úroveň</a:t>
            </a:r>
          </a:p>
          <a:p>
            <a:pPr lvl="4"/>
            <a:r>
              <a:rPr lang="cs-CZ" noProof="0" smtClean="0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97DAE33B-1E7D-4069-AE0C-C00074EDD357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Klepnutím lze upravit styl předlohy podnadpisů.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0F54DAD-1030-45B4-BCED-19A1D7B44FFE}" type="datetimeFigureOut">
              <a:rPr lang="cs-CZ"/>
              <a:pPr>
                <a:defRPr/>
              </a:pPr>
              <a:t>05.01.2023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A3AB3CA-204B-4FAD-AF44-2BB6991DC0AC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8494A43-A7A2-4CF2-A461-D96F7F323751}" type="datetimeFigureOut">
              <a:rPr lang="cs-CZ"/>
              <a:pPr>
                <a:defRPr/>
              </a:pPr>
              <a:t>05.01.2023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FF8D575-6756-45BF-8CEA-42E77907024F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31A32F3-FEE2-49E6-A098-A418CFDFC48C}" type="datetimeFigureOut">
              <a:rPr lang="cs-CZ"/>
              <a:pPr>
                <a:defRPr/>
              </a:pPr>
              <a:t>05.01.2023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D1BF1E7-DDB9-4CC8-8CEB-CA191A267EE3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DD5BCC6-F2AC-489F-BD2F-04E53C1E4529}" type="datetimeFigureOut">
              <a:rPr lang="cs-CZ"/>
              <a:pPr>
                <a:defRPr/>
              </a:pPr>
              <a:t>05.01.2023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DD5889D-49DB-419D-97D7-CC5A3B460146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D6DDE67-1639-485E-BD18-AAEEA81494DB}" type="datetimeFigureOut">
              <a:rPr lang="cs-CZ"/>
              <a:pPr>
                <a:defRPr/>
              </a:pPr>
              <a:t>05.01.2023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9E1124E-0E66-4F72-93AE-51D54F133E68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A1D57D7-1B6C-4742-952B-09173727378D}" type="datetimeFigureOut">
              <a:rPr lang="cs-CZ"/>
              <a:pPr>
                <a:defRPr/>
              </a:pPr>
              <a:t>05.01.2023</a:t>
            </a:fld>
            <a:endParaRPr lang="cs-CZ"/>
          </a:p>
        </p:txBody>
      </p:sp>
      <p:sp>
        <p:nvSpPr>
          <p:cNvPr id="6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71C40C6-515D-40E2-B023-3BCADE161F52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279E78F-BDCF-424D-9974-BCBB16280830}" type="datetimeFigureOut">
              <a:rPr lang="cs-CZ"/>
              <a:pPr>
                <a:defRPr/>
              </a:pPr>
              <a:t>05.01.2023</a:t>
            </a:fld>
            <a:endParaRPr lang="cs-CZ"/>
          </a:p>
        </p:txBody>
      </p:sp>
      <p:sp>
        <p:nvSpPr>
          <p:cNvPr id="8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9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3B7A4E4-725B-4FB8-90FD-E20905B21F17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D7A097E-FFCF-461D-9790-4C9415079264}" type="datetimeFigureOut">
              <a:rPr lang="cs-CZ"/>
              <a:pPr>
                <a:defRPr/>
              </a:pPr>
              <a:t>05.01.2023</a:t>
            </a:fld>
            <a:endParaRPr lang="cs-CZ"/>
          </a:p>
        </p:txBody>
      </p:sp>
      <p:sp>
        <p:nvSpPr>
          <p:cNvPr id="4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71213B9-0B91-4AF1-81E2-2C944F6B2E84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9BBEBD4-03F2-42E8-A6D5-F51788252305}" type="datetimeFigureOut">
              <a:rPr lang="cs-CZ"/>
              <a:pPr>
                <a:defRPr/>
              </a:pPr>
              <a:t>05.01.2023</a:t>
            </a:fld>
            <a:endParaRPr lang="cs-CZ"/>
          </a:p>
        </p:txBody>
      </p:sp>
      <p:sp>
        <p:nvSpPr>
          <p:cNvPr id="3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4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9F9FC2A-8FD3-48B7-951C-F37B8266AB81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4D955FC-084E-43BA-932D-096669C2F165}" type="datetimeFigureOut">
              <a:rPr lang="cs-CZ"/>
              <a:pPr>
                <a:defRPr/>
              </a:pPr>
              <a:t>05.01.2023</a:t>
            </a:fld>
            <a:endParaRPr lang="cs-CZ"/>
          </a:p>
        </p:txBody>
      </p:sp>
      <p:sp>
        <p:nvSpPr>
          <p:cNvPr id="6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239E11-7C5B-4DED-AFF6-ECA29DB11672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cs-CZ" noProof="0" smtClean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7CC794D-2D52-486F-9819-8E34B4F3CBE1}" type="datetimeFigureOut">
              <a:rPr lang="cs-CZ"/>
              <a:pPr>
                <a:defRPr/>
              </a:pPr>
              <a:t>05.01.2023</a:t>
            </a:fld>
            <a:endParaRPr lang="cs-CZ"/>
          </a:p>
        </p:txBody>
      </p:sp>
      <p:sp>
        <p:nvSpPr>
          <p:cNvPr id="6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5701CEB-36A3-41A4-A3BE-6F1FCB4539AD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Zástupný symbol pro nadpis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cs-CZ" smtClean="0"/>
              <a:t>Klepnutím lze upravit styl předlohy nadpisů.</a:t>
            </a:r>
          </a:p>
        </p:txBody>
      </p:sp>
      <p:sp>
        <p:nvSpPr>
          <p:cNvPr id="1027" name="Zástupný symbol pro text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40A773E7-2AB4-4413-97F3-9E44D4BDBB2B}" type="datetimeFigureOut">
              <a:rPr lang="cs-CZ"/>
              <a:pPr>
                <a:defRPr/>
              </a:pPr>
              <a:t>05.01.2023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F491B010-DE02-4D7D-A82D-92397A4960DD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../../Videos/Uk&#225;zky%20do%20nauky/Sv&#283;cen&#237;%20jara%20%20%20'opi&#269;&#225;rna'.mp4" TargetMode="External"/><Relationship Id="rId2" Type="http://schemas.openxmlformats.org/officeDocument/2006/relationships/hyperlink" Target="../../Videos/Uk&#225;zky%20do%20nauky/SV&#282;CEN&#205;%20JARA%20%20LE%20SACRE%20DU%20PRINTEMPS%20promo%20video%5b1%5d.mp4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../../Videos/Nureyev%20%20Pontois%20in%20Petrouchka%201976.mp4" TargetMode="External"/><Relationship Id="rId4" Type="http://schemas.openxmlformats.org/officeDocument/2006/relationships/hyperlink" Target="../../Videos/Uk&#225;zky%20do%20nauky/Pt&#225;k%20ohniv&#225;k%2015.mp4" TargetMode="Externa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../../Videos/Uk&#225;zky%20do%20nauky/P&#345;&#237;hody%20li&#353;ky%20Bystrou&#353;ky%20%20%201%20%20&#269;&#225;st.mp4" TargetMode="External"/><Relationship Id="rId2" Type="http://schemas.openxmlformats.org/officeDocument/2006/relationships/hyperlink" Target="../../Videos/Uk&#225;zky%20do%20nauky/Leos%20Janacek%20%20%20My%20City%20(movie%20trailer).wmv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../../Videos/Uk&#225;zky%20do%20nauky/Bohuslav%20Martin&#367;%20Juliette%20(Sn&#225;&#345;)%5b1%5d.mp4" TargetMode="Externa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hyperlink" Target="../../Videos/Kdo%20m&#225;%20po&#269;ern&#367;%20gal&#225;nkuwmv.mp3" TargetMode="Externa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../../Documents/1-Paul-C&#233;zanne.jpg" TargetMode="External"/><Relationship Id="rId7" Type="http://schemas.openxmlformats.org/officeDocument/2006/relationships/hyperlink" Target="../../Videos/Uk&#225;zky%20do%20nauky/Maurice%20Ravel%20%20%20Daphnis%20et%20Chloe%20(Jean%20Christophe%20Maillot)%202010%20%5bT%20portalru%5d%203%20&#1095;&#1072;&#1089;&#1090;&#1100;.wmv" TargetMode="External"/><Relationship Id="rId2" Type="http://schemas.openxmlformats.org/officeDocument/2006/relationships/hyperlink" Target="../../Documents/monet-impression-sunrise.jpg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../../Videos/Uk&#225;zky%20do%20nauky/ZAPPA%20BOLERO.mp4" TargetMode="External"/><Relationship Id="rId5" Type="http://schemas.openxmlformats.org/officeDocument/2006/relationships/hyperlink" Target="../../Videos/'&#1055;&#1086;&#1089;&#1083;&#1077;&#1087;&#1086;&#1083;&#1091;&#1076;&#1077;&#1085;&#1085;&#1099;&#1081;%20&#1086;&#1090;&#1076;&#1099;&#1093;%20&#1092;&#1072;&#1074;&#1085;&#1072;'%20&#1053;&#1062;&#1080;&#1089;&#1082;&#1072;&#1088;&#1080;&#1076;&#1079;&#1077;.mp4" TargetMode="External"/><Relationship Id="rId4" Type="http://schemas.openxmlformats.org/officeDocument/2006/relationships/hyperlink" Target="../../Videos/Uk&#225;zky%20do%20nauky/Loving%20Vincent%20%20%20Trailer%202016%20(web).mp4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Nadpis 1"/>
          <p:cNvSpPr>
            <a:spLocks noGrp="1"/>
          </p:cNvSpPr>
          <p:nvPr>
            <p:ph type="ctrTitle"/>
          </p:nvPr>
        </p:nvSpPr>
        <p:spPr>
          <a:xfrm>
            <a:off x="685800" y="692150"/>
            <a:ext cx="7772400" cy="3600450"/>
          </a:xfrm>
          <a:solidFill>
            <a:schemeClr val="accent2">
              <a:lumMod val="60000"/>
              <a:lumOff val="40000"/>
            </a:schemeClr>
          </a:solidFill>
        </p:spPr>
        <p:txBody>
          <a:bodyPr/>
          <a:lstStyle/>
          <a:p>
            <a:pPr eaLnBrk="1" hangingPunct="1">
              <a:defRPr/>
            </a:pPr>
            <a:r>
              <a:rPr lang="cs-CZ" sz="6600" b="1" u="sng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radley Hand ITC" pitchFamily="66" charset="0"/>
              </a:rPr>
              <a:t>Hudební dějiny</a:t>
            </a:r>
            <a:r>
              <a:rPr lang="cs-CZ" u="sng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radley Hand ITC" pitchFamily="66" charset="0"/>
              </a:rPr>
              <a:t/>
            </a:r>
            <a:br>
              <a:rPr lang="cs-CZ" u="sng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radley Hand ITC" pitchFamily="66" charset="0"/>
              </a:rPr>
            </a:br>
            <a:r>
              <a:rPr lang="cs-CZ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radley Hand ITC" pitchFamily="66" charset="0"/>
              </a:rPr>
              <a:t> 5.ročník</a:t>
            </a:r>
            <a:r>
              <a:rPr lang="cs-CZ" dirty="0" smtClean="0">
                <a:latin typeface="Bradley Hand ITC" pitchFamily="66" charset="0"/>
              </a:rPr>
              <a:t/>
            </a:r>
            <a:br>
              <a:rPr lang="cs-CZ" dirty="0" smtClean="0">
                <a:latin typeface="Bradley Hand ITC" pitchFamily="66" charset="0"/>
              </a:rPr>
            </a:br>
            <a:endParaRPr lang="cs-CZ" dirty="0" smtClean="0">
              <a:latin typeface="Bradley Hand ITC" pitchFamily="66" charset="0"/>
            </a:endParaRPr>
          </a:p>
        </p:txBody>
      </p:sp>
      <p:sp>
        <p:nvSpPr>
          <p:cNvPr id="2051" name="Podnadpis 2"/>
          <p:cNvSpPr>
            <a:spLocks noGrp="1"/>
          </p:cNvSpPr>
          <p:nvPr>
            <p:ph type="subTitle" idx="1"/>
          </p:nvPr>
        </p:nvSpPr>
        <p:spPr>
          <a:xfrm>
            <a:off x="684213" y="4508500"/>
            <a:ext cx="7775575" cy="1130300"/>
          </a:xfrm>
          <a:solidFill>
            <a:schemeClr val="bg2">
              <a:lumMod val="75000"/>
            </a:schemeClr>
          </a:solidFill>
        </p:spPr>
        <p:txBody>
          <a:bodyPr/>
          <a:lstStyle/>
          <a:p>
            <a:pPr eaLnBrk="1" hangingPunct="1">
              <a:defRPr/>
            </a:pPr>
            <a:r>
              <a:rPr lang="cs-CZ" sz="96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lackadder ITC" pitchFamily="82" charset="0"/>
              </a:rPr>
              <a:t>zápis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solidFill>
            <a:schemeClr val="bg2">
              <a:lumMod val="75000"/>
            </a:schemeClr>
          </a:solidFill>
        </p:spPr>
        <p:txBody>
          <a:bodyPr/>
          <a:lstStyle/>
          <a:p>
            <a:pPr>
              <a:defRPr/>
            </a:pPr>
            <a:r>
              <a:rPr lang="cs-CZ" sz="6000" dirty="0" smtClean="0">
                <a:latin typeface="Freestyle Script" pitchFamily="66" charset="0"/>
              </a:rPr>
              <a:t>Impresionismus - pracovní činnosti</a:t>
            </a:r>
            <a:endParaRPr lang="cs-CZ" sz="6000" dirty="0">
              <a:latin typeface="Freestyle Script" pitchFamily="66" charset="0"/>
            </a:endParaRPr>
          </a:p>
        </p:txBody>
      </p:sp>
      <p:sp>
        <p:nvSpPr>
          <p:cNvPr id="57347" name="Zástupný symbol pro obsah 2"/>
          <p:cNvSpPr>
            <a:spLocks noGrp="1"/>
          </p:cNvSpPr>
          <p:nvPr>
            <p:ph idx="1"/>
          </p:nvPr>
        </p:nvSpPr>
        <p:spPr>
          <a:solidFill>
            <a:schemeClr val="accent2">
              <a:lumMod val="40000"/>
              <a:lumOff val="60000"/>
            </a:schemeClr>
          </a:solidFill>
        </p:spPr>
        <p:txBody>
          <a:bodyPr/>
          <a:lstStyle/>
          <a:p>
            <a:pPr>
              <a:defRPr/>
            </a:pPr>
            <a:r>
              <a:rPr lang="cs-CZ" sz="2800" dirty="0" smtClean="0"/>
              <a:t>Ukázky výtvarného umění impresionismu</a:t>
            </a:r>
          </a:p>
          <a:p>
            <a:pPr>
              <a:defRPr/>
            </a:pPr>
            <a:r>
              <a:rPr lang="cs-CZ" sz="2800" dirty="0" smtClean="0"/>
              <a:t>Exotické a celotónové stupnice:</a:t>
            </a:r>
          </a:p>
          <a:p>
            <a:pPr>
              <a:defRPr/>
            </a:pPr>
            <a:r>
              <a:rPr lang="cs-CZ" sz="2800" dirty="0" smtClean="0"/>
              <a:t>C-D-E--G-A--C               (pentatonika 5)</a:t>
            </a:r>
          </a:p>
          <a:p>
            <a:pPr>
              <a:defRPr/>
            </a:pPr>
            <a:r>
              <a:rPr lang="cs-CZ" sz="2800" dirty="0" smtClean="0"/>
              <a:t>C-D-E-</a:t>
            </a:r>
            <a:r>
              <a:rPr lang="cs-CZ" sz="2800" b="1" u="sng" dirty="0" smtClean="0"/>
              <a:t>Fis-Gis-B</a:t>
            </a:r>
            <a:r>
              <a:rPr lang="cs-CZ" sz="2800" dirty="0" smtClean="0"/>
              <a:t>-C         (celotónová 7)</a:t>
            </a:r>
          </a:p>
          <a:p>
            <a:pPr>
              <a:defRPr/>
            </a:pPr>
            <a:r>
              <a:rPr lang="cs-CZ" sz="2800" b="1" dirty="0" smtClean="0"/>
              <a:t>C</a:t>
            </a:r>
            <a:r>
              <a:rPr lang="cs-CZ" sz="2800" dirty="0" smtClean="0"/>
              <a:t>-</a:t>
            </a:r>
            <a:r>
              <a:rPr lang="cs-CZ" sz="2800" u="sng" dirty="0" err="1" smtClean="0"/>
              <a:t>Db</a:t>
            </a:r>
            <a:r>
              <a:rPr lang="cs-CZ" sz="2800" dirty="0" smtClean="0"/>
              <a:t>-</a:t>
            </a:r>
            <a:r>
              <a:rPr lang="cs-CZ" sz="2800" b="1" dirty="0" smtClean="0"/>
              <a:t>E</a:t>
            </a:r>
            <a:r>
              <a:rPr lang="cs-CZ" sz="2800" dirty="0" smtClean="0"/>
              <a:t>-F-</a:t>
            </a:r>
            <a:r>
              <a:rPr lang="cs-CZ" sz="2800" b="1" dirty="0" smtClean="0"/>
              <a:t>G</a:t>
            </a:r>
            <a:r>
              <a:rPr lang="cs-CZ" sz="2800" dirty="0" smtClean="0"/>
              <a:t>-</a:t>
            </a:r>
            <a:r>
              <a:rPr lang="cs-CZ" sz="2800" u="sng" dirty="0" smtClean="0"/>
              <a:t>Ab</a:t>
            </a:r>
            <a:r>
              <a:rPr lang="cs-CZ" sz="2800" dirty="0" smtClean="0"/>
              <a:t>-H-C      (cikánská dur)</a:t>
            </a:r>
          </a:p>
          <a:p>
            <a:pPr>
              <a:defRPr/>
            </a:pPr>
            <a:r>
              <a:rPr lang="cs-CZ" sz="2800" b="1" dirty="0" smtClean="0"/>
              <a:t>C</a:t>
            </a:r>
            <a:r>
              <a:rPr lang="cs-CZ" sz="2800" dirty="0" smtClean="0"/>
              <a:t>-</a:t>
            </a:r>
            <a:r>
              <a:rPr lang="cs-CZ" sz="2800" u="sng" dirty="0" err="1" smtClean="0"/>
              <a:t>Db</a:t>
            </a:r>
            <a:r>
              <a:rPr lang="cs-CZ" sz="2800" dirty="0" smtClean="0"/>
              <a:t>-</a:t>
            </a:r>
            <a:r>
              <a:rPr lang="cs-CZ" sz="2800" b="1" dirty="0" err="1" smtClean="0"/>
              <a:t>Eb</a:t>
            </a:r>
            <a:r>
              <a:rPr lang="cs-CZ" sz="2800" dirty="0" smtClean="0"/>
              <a:t>-F-</a:t>
            </a:r>
            <a:r>
              <a:rPr lang="cs-CZ" sz="2800" b="1" dirty="0" smtClean="0"/>
              <a:t>G</a:t>
            </a:r>
            <a:r>
              <a:rPr lang="cs-CZ" sz="2800" dirty="0" smtClean="0"/>
              <a:t>-Ab-B-C    (frygická)</a:t>
            </a:r>
          </a:p>
          <a:p>
            <a:pPr>
              <a:defRPr/>
            </a:pPr>
            <a:r>
              <a:rPr lang="cs-CZ" sz="2800" dirty="0" smtClean="0"/>
              <a:t>a-</a:t>
            </a:r>
            <a:r>
              <a:rPr lang="cs-CZ" sz="2800" b="1" dirty="0" smtClean="0"/>
              <a:t>b</a:t>
            </a:r>
            <a:r>
              <a:rPr lang="cs-CZ" sz="2800" dirty="0" smtClean="0"/>
              <a:t>-c-d-e-f-g-a              (frygická a moll)</a:t>
            </a:r>
          </a:p>
          <a:p>
            <a:pPr>
              <a:defRPr/>
            </a:pPr>
            <a:r>
              <a:rPr lang="cs-CZ" sz="2800" dirty="0" smtClean="0"/>
              <a:t>Septakordy (D7, T7) a nónové akordy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TextovéPole 1"/>
          <p:cNvSpPr txBox="1">
            <a:spLocks noChangeArrowheads="1"/>
          </p:cNvSpPr>
          <p:nvPr/>
        </p:nvSpPr>
        <p:spPr bwMode="auto">
          <a:xfrm>
            <a:off x="250825" y="188913"/>
            <a:ext cx="8642350" cy="646112"/>
          </a:xfrm>
          <a:prstGeom prst="rect">
            <a:avLst/>
          </a:prstGeom>
          <a:solidFill>
            <a:schemeClr val="bg2">
              <a:lumMod val="90000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cs-CZ" sz="3600" dirty="0">
                <a:latin typeface="Freestyle Script" pitchFamily="66" charset="0"/>
              </a:rPr>
              <a:t>Křížovka – Impresionismus </a:t>
            </a:r>
          </a:p>
        </p:txBody>
      </p:sp>
      <p:graphicFrame>
        <p:nvGraphicFramePr>
          <p:cNvPr id="5" name="Tabulka 4"/>
          <p:cNvGraphicFramePr>
            <a:graphicFrameLocks noGrp="1"/>
          </p:cNvGraphicFramePr>
          <p:nvPr/>
        </p:nvGraphicFramePr>
        <p:xfrm>
          <a:off x="179388" y="930275"/>
          <a:ext cx="4933129" cy="5810913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504056"/>
                <a:gridCol w="540177"/>
                <a:gridCol w="486112"/>
                <a:gridCol w="486112"/>
                <a:gridCol w="486112"/>
                <a:gridCol w="486112"/>
                <a:gridCol w="486112"/>
                <a:gridCol w="485648"/>
                <a:gridCol w="486576"/>
                <a:gridCol w="486112"/>
              </a:tblGrid>
              <a:tr h="713426"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CFCFD5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CFCFD5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CFCFD5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CFCFD5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CFCFD5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CFCFD5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ACA16C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ACA16C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ACA16C"/>
                    </a:solidFill>
                  </a:tcPr>
                </a:tc>
              </a:tr>
              <a:tr h="645481"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ACA16C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ACA16C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ACA16C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CFCFD5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CFCFD5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cs-CZ" sz="3200" dirty="0" smtClean="0"/>
                        <a:t>O</a:t>
                      </a:r>
                      <a:endParaRPr lang="cs-CZ" sz="3200" dirty="0"/>
                    </a:p>
                  </a:txBody>
                  <a:tcPr>
                    <a:solidFill>
                      <a:srgbClr val="CFCFD5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CFCFD5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CFCFD5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ACA16C"/>
                    </a:solidFill>
                  </a:tcPr>
                </a:tc>
              </a:tr>
              <a:tr h="645481"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ACA16C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ACA16C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ACA16C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ACA16C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CFCFD5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CFCFD5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CFCFD5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CFCFD5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CFCFD5"/>
                    </a:solidFill>
                  </a:tcPr>
                </a:tc>
              </a:tr>
              <a:tr h="645481"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CFCFD5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CFCFD5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CFCFD5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CFCFD5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CFCFD5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CFCFD5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CFCFD5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CFCFD5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CFCFD5"/>
                    </a:solidFill>
                  </a:tcPr>
                </a:tc>
              </a:tr>
              <a:tr h="645481"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ACA16C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ACA16C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CFCFD5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CFCFD5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CFCFD5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CFCFD5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CFCFD5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CFCFD5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ACA16C"/>
                    </a:solidFill>
                  </a:tcPr>
                </a:tc>
              </a:tr>
              <a:tr h="645481"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ACA16C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ACA16C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ACA16C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CFCFD5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CFCFD5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CFCFD5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CFCFD5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CFCFD5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CFCFD5"/>
                    </a:solidFill>
                  </a:tcPr>
                </a:tc>
              </a:tr>
              <a:tr h="645481"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ACA16C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CFCFD5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CFCFD5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CFCFD5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CFCFD5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ACA16C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ACA16C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ACA16C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ACA16C"/>
                    </a:solidFill>
                  </a:tcPr>
                </a:tc>
              </a:tr>
              <a:tr h="645481"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CFCFD5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CFCFD5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CFCFD5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CFCFD5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CFCFD5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ACA16C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ACA16C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ACA16C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ACA16C"/>
                    </a:solidFill>
                  </a:tcPr>
                </a:tc>
              </a:tr>
              <a:tr h="528849"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ACA16C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ACA16C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ACA16C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ACA16C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CFCFD5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CFCFD5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ACA16C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ACA16C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ACA16C"/>
                    </a:solidFill>
                  </a:tcPr>
                </a:tc>
              </a:tr>
            </a:tbl>
          </a:graphicData>
        </a:graphic>
      </p:graphicFrame>
      <p:sp>
        <p:nvSpPr>
          <p:cNvPr id="84083" name="TextovéPole 3"/>
          <p:cNvSpPr txBox="1">
            <a:spLocks noChangeArrowheads="1"/>
          </p:cNvSpPr>
          <p:nvPr/>
        </p:nvSpPr>
        <p:spPr bwMode="auto">
          <a:xfrm>
            <a:off x="6084888" y="1125538"/>
            <a:ext cx="2486025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cs-CZ">
                <a:latin typeface="Calibri" pitchFamily="34" charset="0"/>
              </a:rPr>
              <a:t>1. Autor díla Moře</a:t>
            </a:r>
          </a:p>
        </p:txBody>
      </p:sp>
      <p:sp>
        <p:nvSpPr>
          <p:cNvPr id="84084" name="TextovéPole 5"/>
          <p:cNvSpPr txBox="1">
            <a:spLocks noChangeArrowheads="1"/>
          </p:cNvSpPr>
          <p:nvPr/>
        </p:nvSpPr>
        <p:spPr bwMode="auto">
          <a:xfrm>
            <a:off x="6084888" y="1773238"/>
            <a:ext cx="2879725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cs-CZ">
                <a:latin typeface="Calibri" pitchFamily="34" charset="0"/>
              </a:rPr>
              <a:t>2. Malíř impresionista</a:t>
            </a:r>
          </a:p>
        </p:txBody>
      </p:sp>
      <p:sp>
        <p:nvSpPr>
          <p:cNvPr id="84085" name="TextovéPole 7"/>
          <p:cNvSpPr txBox="1">
            <a:spLocks noChangeArrowheads="1"/>
          </p:cNvSpPr>
          <p:nvPr/>
        </p:nvSpPr>
        <p:spPr bwMode="auto">
          <a:xfrm>
            <a:off x="6084888" y="2276475"/>
            <a:ext cx="2344737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cs-CZ">
                <a:latin typeface="Calibri" pitchFamily="34" charset="0"/>
              </a:rPr>
              <a:t>3.Malířova výtvarná potřeba </a:t>
            </a:r>
          </a:p>
        </p:txBody>
      </p:sp>
      <p:sp>
        <p:nvSpPr>
          <p:cNvPr id="84086" name="TextovéPole 8"/>
          <p:cNvSpPr txBox="1">
            <a:spLocks noChangeArrowheads="1"/>
          </p:cNvSpPr>
          <p:nvPr/>
        </p:nvSpPr>
        <p:spPr bwMode="auto">
          <a:xfrm>
            <a:off x="6084888" y="3068638"/>
            <a:ext cx="3811587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cs-CZ">
                <a:latin typeface="Calibri" pitchFamily="34" charset="0"/>
              </a:rPr>
              <a:t>4. Stupnice impresionisty</a:t>
            </a:r>
          </a:p>
        </p:txBody>
      </p:sp>
      <p:sp>
        <p:nvSpPr>
          <p:cNvPr id="84087" name="TextovéPole 9"/>
          <p:cNvSpPr txBox="1">
            <a:spLocks noChangeArrowheads="1"/>
          </p:cNvSpPr>
          <p:nvPr/>
        </p:nvSpPr>
        <p:spPr bwMode="auto">
          <a:xfrm>
            <a:off x="6084888" y="3644900"/>
            <a:ext cx="2771775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cs-CZ">
                <a:latin typeface="Calibri" pitchFamily="34" charset="0"/>
              </a:rPr>
              <a:t>5. Impresionista zachycuje prchavý…</a:t>
            </a:r>
          </a:p>
        </p:txBody>
      </p:sp>
      <p:sp>
        <p:nvSpPr>
          <p:cNvPr id="84088" name="TextovéPole 10"/>
          <p:cNvSpPr txBox="1">
            <a:spLocks noChangeArrowheads="1"/>
          </p:cNvSpPr>
          <p:nvPr/>
        </p:nvSpPr>
        <p:spPr bwMode="auto">
          <a:xfrm>
            <a:off x="6084888" y="4365625"/>
            <a:ext cx="2663825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cs-CZ">
                <a:latin typeface="Calibri" pitchFamily="34" charset="0"/>
              </a:rPr>
              <a:t>6. Komponovat skladbu</a:t>
            </a:r>
          </a:p>
        </p:txBody>
      </p:sp>
      <p:sp>
        <p:nvSpPr>
          <p:cNvPr id="84089" name="TextovéPole 11"/>
          <p:cNvSpPr txBox="1">
            <a:spLocks noChangeArrowheads="1"/>
          </p:cNvSpPr>
          <p:nvPr/>
        </p:nvSpPr>
        <p:spPr bwMode="auto">
          <a:xfrm>
            <a:off x="6084888" y="5013325"/>
            <a:ext cx="3106737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cs-CZ">
                <a:latin typeface="Calibri" pitchFamily="34" charset="0"/>
              </a:rPr>
              <a:t>7. Balet Dafnis a ….?</a:t>
            </a:r>
          </a:p>
        </p:txBody>
      </p:sp>
      <p:sp>
        <p:nvSpPr>
          <p:cNvPr id="84090" name="TextovéPole 12"/>
          <p:cNvSpPr txBox="1">
            <a:spLocks noChangeArrowheads="1"/>
          </p:cNvSpPr>
          <p:nvPr/>
        </p:nvSpPr>
        <p:spPr bwMode="auto">
          <a:xfrm>
            <a:off x="6084888" y="5589588"/>
            <a:ext cx="2676525" cy="92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cs-CZ">
                <a:latin typeface="Calibri" pitchFamily="34" charset="0"/>
              </a:rPr>
              <a:t>8. Ravelova skladba</a:t>
            </a:r>
          </a:p>
          <a:p>
            <a:endParaRPr lang="cs-CZ">
              <a:latin typeface="Calibri" pitchFamily="34" charset="0"/>
            </a:endParaRPr>
          </a:p>
          <a:p>
            <a:r>
              <a:rPr lang="cs-CZ">
                <a:latin typeface="Calibri" pitchFamily="34" charset="0"/>
              </a:rPr>
              <a:t>9. Čtvrté  béčko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Nadpis 1"/>
          <p:cNvSpPr>
            <a:spLocks noGrp="1"/>
          </p:cNvSpPr>
          <p:nvPr>
            <p:ph type="title"/>
          </p:nvPr>
        </p:nvSpPr>
        <p:spPr>
          <a:xfrm>
            <a:off x="468313" y="260350"/>
            <a:ext cx="8218487" cy="1873250"/>
          </a:xfrm>
          <a:solidFill>
            <a:schemeClr val="bg2">
              <a:lumMod val="50000"/>
            </a:schemeClr>
          </a:solidFill>
        </p:spPr>
        <p:txBody>
          <a:bodyPr/>
          <a:lstStyle/>
          <a:p>
            <a:pPr>
              <a:defRPr/>
            </a:pPr>
            <a:r>
              <a:rPr lang="cs-CZ" sz="6000" u="sng" dirty="0" smtClean="0">
                <a:latin typeface="Bodoni MT Poster Compressed" pitchFamily="18" charset="0"/>
              </a:rPr>
              <a:t/>
            </a:r>
            <a:br>
              <a:rPr lang="cs-CZ" sz="6000" u="sng" dirty="0" smtClean="0">
                <a:latin typeface="Bodoni MT Poster Compressed" pitchFamily="18" charset="0"/>
              </a:rPr>
            </a:br>
            <a:r>
              <a:rPr lang="cs-CZ" sz="6000" u="sng" dirty="0" smtClean="0">
                <a:latin typeface="Bodoni MT Poster Compressed" pitchFamily="18" charset="0"/>
              </a:rPr>
              <a:t>Hudba </a:t>
            </a:r>
            <a:r>
              <a:rPr lang="cs-CZ" sz="6000" u="sng" dirty="0" err="1" smtClean="0">
                <a:latin typeface="Bodoni MT Poster Compressed" pitchFamily="18" charset="0"/>
              </a:rPr>
              <a:t>XX.sloletí</a:t>
            </a:r>
            <a:r>
              <a:rPr lang="cs-CZ" sz="6000" u="sng" dirty="0" smtClean="0">
                <a:latin typeface="Bodoni MT Poster Compressed" pitchFamily="18" charset="0"/>
              </a:rPr>
              <a:t/>
            </a:r>
            <a:br>
              <a:rPr lang="cs-CZ" sz="6000" u="sng" dirty="0" smtClean="0">
                <a:latin typeface="Bodoni MT Poster Compressed" pitchFamily="18" charset="0"/>
              </a:rPr>
            </a:br>
            <a:r>
              <a:rPr lang="cs-CZ" sz="6600" u="sng" dirty="0" smtClean="0">
                <a:latin typeface="Bodoni MT Poster Compressed" pitchFamily="18" charset="0"/>
              </a:rPr>
              <a:t> </a:t>
            </a:r>
            <a:r>
              <a:rPr lang="cs-CZ" sz="6600" u="sng" dirty="0" err="1" smtClean="0">
                <a:latin typeface="Bodoni MT Poster Compressed" pitchFamily="18" charset="0"/>
              </a:rPr>
              <a:t>art</a:t>
            </a:r>
            <a:r>
              <a:rPr lang="cs-CZ" sz="4800" u="sng" dirty="0" smtClean="0"/>
              <a:t/>
            </a:r>
            <a:br>
              <a:rPr lang="cs-CZ" sz="4800" u="sng" dirty="0" smtClean="0"/>
            </a:br>
            <a:endParaRPr lang="cs-CZ" sz="4800" u="sng" dirty="0" smtClean="0"/>
          </a:p>
        </p:txBody>
      </p:sp>
      <p:sp>
        <p:nvSpPr>
          <p:cNvPr id="59395" name="Zástupný symbol pro obsah 2"/>
          <p:cNvSpPr>
            <a:spLocks noGrp="1"/>
          </p:cNvSpPr>
          <p:nvPr>
            <p:ph idx="1"/>
          </p:nvPr>
        </p:nvSpPr>
        <p:spPr>
          <a:xfrm>
            <a:off x="457200" y="2349500"/>
            <a:ext cx="8229600" cy="3776663"/>
          </a:xfrm>
          <a:solidFill>
            <a:schemeClr val="accent6">
              <a:lumMod val="75000"/>
            </a:schemeClr>
          </a:solidFill>
        </p:spPr>
        <p:txBody>
          <a:bodyPr/>
          <a:lstStyle/>
          <a:p>
            <a:pPr algn="ctr">
              <a:defRPr/>
            </a:pPr>
            <a:endParaRPr lang="cs-CZ" sz="4800" b="1" dirty="0" smtClean="0"/>
          </a:p>
          <a:p>
            <a:pPr algn="ctr">
              <a:defRPr/>
            </a:pPr>
            <a:r>
              <a:rPr lang="cs-CZ" sz="4800" b="1" dirty="0" smtClean="0">
                <a:latin typeface="Matura MT Script Capitals" pitchFamily="66" charset="0"/>
              </a:rPr>
              <a:t>Expresionismus</a:t>
            </a:r>
          </a:p>
          <a:p>
            <a:pPr algn="ctr">
              <a:defRPr/>
            </a:pPr>
            <a:r>
              <a:rPr lang="cs-CZ" sz="4800" b="1" dirty="0" smtClean="0">
                <a:latin typeface="Edwardian Script ITC" pitchFamily="66" charset="0"/>
              </a:rPr>
              <a:t>Novoklasicismus</a:t>
            </a:r>
          </a:p>
          <a:p>
            <a:pPr algn="ctr">
              <a:defRPr/>
            </a:pPr>
            <a:r>
              <a:rPr lang="cs-CZ" sz="4800" b="1" dirty="0" err="1" smtClean="0">
                <a:latin typeface="Brush Script MT" pitchFamily="66" charset="0"/>
              </a:rPr>
              <a:t>Novofolklorismus</a:t>
            </a:r>
            <a:endParaRPr lang="cs-CZ" sz="4800" b="1" dirty="0" smtClean="0">
              <a:latin typeface="Brush Script MT" pitchFamily="66" charset="0"/>
            </a:endParaRPr>
          </a:p>
          <a:p>
            <a:pPr>
              <a:defRPr/>
            </a:pPr>
            <a:endParaRPr lang="cs-CZ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Nadpis 1"/>
          <p:cNvSpPr>
            <a:spLocks noGrp="1"/>
          </p:cNvSpPr>
          <p:nvPr>
            <p:ph type="title"/>
          </p:nvPr>
        </p:nvSpPr>
        <p:spPr>
          <a:xfrm>
            <a:off x="611188" y="274638"/>
            <a:ext cx="7993062" cy="1143000"/>
          </a:xfrm>
          <a:solidFill>
            <a:schemeClr val="bg2">
              <a:lumMod val="75000"/>
            </a:schemeClr>
          </a:solidFill>
        </p:spPr>
        <p:txBody>
          <a:bodyPr/>
          <a:lstStyle/>
          <a:p>
            <a:pPr>
              <a:defRPr/>
            </a:pPr>
            <a:r>
              <a:rPr lang="cs-CZ" dirty="0" smtClean="0">
                <a:latin typeface="Matura MT Script Capitals" pitchFamily="66" charset="0"/>
              </a:rPr>
              <a:t>Expresionismus</a:t>
            </a:r>
            <a:endParaRPr lang="cs-CZ" dirty="0" smtClean="0"/>
          </a:p>
        </p:txBody>
      </p:sp>
      <p:pic>
        <p:nvPicPr>
          <p:cNvPr id="89091" name="Zástupný symbol pro obsah 3" descr="munch_edward_3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611188" y="1484313"/>
            <a:ext cx="7993062" cy="4752975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Nadpis 1"/>
          <p:cNvSpPr>
            <a:spLocks noGrp="1"/>
          </p:cNvSpPr>
          <p:nvPr>
            <p:ph type="title"/>
          </p:nvPr>
        </p:nvSpPr>
        <p:spPr>
          <a:solidFill>
            <a:schemeClr val="bg2">
              <a:lumMod val="75000"/>
            </a:schemeClr>
          </a:solidFill>
        </p:spPr>
        <p:txBody>
          <a:bodyPr/>
          <a:lstStyle/>
          <a:p>
            <a:pPr>
              <a:defRPr/>
            </a:pPr>
            <a:r>
              <a:rPr lang="cs-CZ" dirty="0" smtClean="0">
                <a:latin typeface="Matura MT Script Capitals" pitchFamily="66" charset="0"/>
              </a:rPr>
              <a:t>Expresionismus</a:t>
            </a:r>
          </a:p>
        </p:txBody>
      </p:sp>
      <p:sp>
        <p:nvSpPr>
          <p:cNvPr id="61443" name="Zástupný symbol pro obsah 2"/>
          <p:cNvSpPr>
            <a:spLocks noGrp="1"/>
          </p:cNvSpPr>
          <p:nvPr>
            <p:ph idx="1"/>
          </p:nvPr>
        </p:nvSpPr>
        <p:spPr>
          <a:xfrm>
            <a:off x="457200" y="1600200"/>
            <a:ext cx="8218488" cy="4525963"/>
          </a:xfrm>
          <a:solidFill>
            <a:schemeClr val="accent6">
              <a:lumMod val="60000"/>
              <a:lumOff val="40000"/>
            </a:schemeClr>
          </a:solidFill>
        </p:spPr>
        <p:txBody>
          <a:bodyPr/>
          <a:lstStyle/>
          <a:p>
            <a:pPr>
              <a:defRPr/>
            </a:pPr>
            <a:r>
              <a:rPr lang="cs-CZ" sz="2000" dirty="0" smtClean="0"/>
              <a:t>Vzniká jako reakce na válku a jako protějšek impresionismu. </a:t>
            </a:r>
          </a:p>
          <a:p>
            <a:pPr>
              <a:defRPr/>
            </a:pPr>
            <a:r>
              <a:rPr lang="cs-CZ" sz="2000" dirty="0" smtClean="0"/>
              <a:t>Využívá </a:t>
            </a:r>
            <a:r>
              <a:rPr lang="cs-CZ" sz="2000" b="1" dirty="0" smtClean="0"/>
              <a:t>drsnějších výrazových prostředků </a:t>
            </a:r>
            <a:r>
              <a:rPr lang="cs-CZ" sz="2000" dirty="0" smtClean="0"/>
              <a:t>(</a:t>
            </a:r>
            <a:r>
              <a:rPr lang="cs-CZ" sz="2000" u="sng" dirty="0" smtClean="0"/>
              <a:t>disonance</a:t>
            </a:r>
            <a:r>
              <a:rPr lang="cs-CZ" sz="2000" dirty="0" smtClean="0"/>
              <a:t>=nelibozvučné souzvuky) a nových postupů (atonalita, dodekafonie).</a:t>
            </a:r>
            <a:endParaRPr lang="cs-CZ" sz="2000" u="sng" dirty="0" smtClean="0"/>
          </a:p>
          <a:p>
            <a:pPr>
              <a:defRPr/>
            </a:pPr>
            <a:r>
              <a:rPr lang="cs-CZ" sz="2000" u="sng" dirty="0" smtClean="0"/>
              <a:t>2.vídeňská škola:</a:t>
            </a:r>
            <a:endParaRPr lang="cs-CZ" sz="2000" dirty="0" smtClean="0"/>
          </a:p>
          <a:p>
            <a:pPr>
              <a:defRPr/>
            </a:pPr>
            <a:r>
              <a:rPr lang="cs-CZ" sz="2000" b="1" dirty="0" smtClean="0"/>
              <a:t>Arnold </a:t>
            </a:r>
            <a:r>
              <a:rPr lang="cs-CZ" sz="2000" b="1" dirty="0" err="1" smtClean="0"/>
              <a:t>Schönberg</a:t>
            </a:r>
            <a:r>
              <a:rPr lang="cs-CZ" sz="2000" dirty="0" smtClean="0"/>
              <a:t> (Měsíční pierot)</a:t>
            </a:r>
          </a:p>
          <a:p>
            <a:pPr>
              <a:defRPr/>
            </a:pPr>
            <a:r>
              <a:rPr lang="cs-CZ" sz="2000" b="1" dirty="0" err="1" smtClean="0"/>
              <a:t>Alban</a:t>
            </a:r>
            <a:r>
              <a:rPr lang="cs-CZ" sz="2000" b="1" dirty="0" smtClean="0"/>
              <a:t> </a:t>
            </a:r>
            <a:r>
              <a:rPr lang="cs-CZ" sz="2000" b="1" dirty="0" err="1" smtClean="0"/>
              <a:t>Berg</a:t>
            </a:r>
            <a:r>
              <a:rPr lang="cs-CZ" sz="2000" dirty="0" smtClean="0"/>
              <a:t> (</a:t>
            </a:r>
            <a:r>
              <a:rPr lang="cs-CZ" sz="2000" dirty="0" err="1" smtClean="0"/>
              <a:t>Vojcek</a:t>
            </a:r>
            <a:r>
              <a:rPr lang="cs-CZ" sz="2000" dirty="0" smtClean="0"/>
              <a:t>)</a:t>
            </a:r>
          </a:p>
          <a:p>
            <a:pPr>
              <a:defRPr/>
            </a:pPr>
            <a:r>
              <a:rPr lang="cs-CZ" sz="2000" b="1" dirty="0" smtClean="0"/>
              <a:t>Anton </a:t>
            </a:r>
            <a:r>
              <a:rPr lang="cs-CZ" sz="2000" b="1" dirty="0" err="1" smtClean="0"/>
              <a:t>Webern</a:t>
            </a:r>
            <a:r>
              <a:rPr lang="cs-CZ" sz="2000" dirty="0" smtClean="0"/>
              <a:t> (instrumentace Hudební obětiny od </a:t>
            </a:r>
            <a:r>
              <a:rPr lang="cs-CZ" sz="2000" dirty="0" err="1" smtClean="0"/>
              <a:t>J.S.Bacha</a:t>
            </a:r>
            <a:r>
              <a:rPr lang="cs-CZ" sz="2000" dirty="0" smtClean="0"/>
              <a:t>)</a:t>
            </a:r>
          </a:p>
          <a:p>
            <a:pPr>
              <a:defRPr/>
            </a:pPr>
            <a:endParaRPr lang="cs-CZ" sz="2000" dirty="0" smtClean="0"/>
          </a:p>
          <a:p>
            <a:pPr>
              <a:defRPr/>
            </a:pPr>
            <a:r>
              <a:rPr lang="cs-CZ" sz="2000" b="1" u="sng" dirty="0" smtClean="0"/>
              <a:t>Igor </a:t>
            </a:r>
            <a:r>
              <a:rPr lang="cs-CZ" sz="2000" b="1" u="sng" dirty="0" err="1" smtClean="0"/>
              <a:t>Stravinski</a:t>
            </a:r>
            <a:r>
              <a:rPr lang="cs-CZ" sz="2000" u="sng" dirty="0" smtClean="0"/>
              <a:t> </a:t>
            </a:r>
            <a:r>
              <a:rPr lang="cs-CZ" sz="2000" dirty="0" smtClean="0"/>
              <a:t>– Uvedením jeho baletu </a:t>
            </a:r>
            <a:r>
              <a:rPr lang="cs-CZ" sz="2000" u="sng" dirty="0" smtClean="0">
                <a:hlinkClick r:id="rId2" action="ppaction://hlinkfile"/>
              </a:rPr>
              <a:t>Svěcení jara</a:t>
            </a:r>
            <a:r>
              <a:rPr lang="cs-CZ" sz="2000" dirty="0" smtClean="0">
                <a:hlinkClick r:id="rId2" action="ppaction://hlinkfile"/>
              </a:rPr>
              <a:t> </a:t>
            </a:r>
            <a:r>
              <a:rPr lang="cs-CZ" sz="2000" dirty="0" smtClean="0"/>
              <a:t>(1913) začíná XX. století v hudbě - </a:t>
            </a:r>
            <a:r>
              <a:rPr lang="cs-CZ" sz="2000" dirty="0" smtClean="0">
                <a:hlinkClick r:id="rId3" action="ppaction://hlinkfile"/>
              </a:rPr>
              <a:t>vypískán v Paříži</a:t>
            </a:r>
            <a:r>
              <a:rPr lang="cs-CZ" sz="2000" dirty="0" smtClean="0"/>
              <a:t>. Dále napsal slavné balety  </a:t>
            </a:r>
            <a:r>
              <a:rPr lang="cs-CZ" sz="2000" dirty="0" smtClean="0">
                <a:hlinkClick r:id="rId4" action="ppaction://hlinkfile"/>
              </a:rPr>
              <a:t>Pták Ohnivák </a:t>
            </a:r>
            <a:r>
              <a:rPr lang="cs-CZ" sz="2000" dirty="0" smtClean="0"/>
              <a:t>a </a:t>
            </a:r>
            <a:r>
              <a:rPr lang="cs-CZ" sz="2000" dirty="0" smtClean="0">
                <a:hlinkClick r:id="rId5" action="ppaction://hlinkfile"/>
              </a:rPr>
              <a:t>Petruška</a:t>
            </a:r>
            <a:endParaRPr lang="cs-CZ" sz="2000" dirty="0" smtClean="0"/>
          </a:p>
          <a:p>
            <a:pPr>
              <a:defRPr/>
            </a:pPr>
            <a:r>
              <a:rPr lang="cs-CZ" sz="2000" dirty="0" err="1" smtClean="0"/>
              <a:t>Stravinski</a:t>
            </a:r>
            <a:r>
              <a:rPr lang="cs-CZ" sz="2000" dirty="0" smtClean="0"/>
              <a:t> napsal některá díla také ve stylu </a:t>
            </a:r>
            <a:r>
              <a:rPr lang="cs-CZ" sz="2000" b="1" u="sng" dirty="0" smtClean="0"/>
              <a:t>Novoklasicismu</a:t>
            </a:r>
            <a:r>
              <a:rPr lang="cs-CZ" sz="2000" b="1" dirty="0" smtClean="0"/>
              <a:t> </a:t>
            </a:r>
            <a:r>
              <a:rPr lang="cs-CZ" sz="2000" dirty="0" smtClean="0"/>
              <a:t>(</a:t>
            </a:r>
            <a:r>
              <a:rPr lang="cs-CZ" sz="2000" dirty="0" err="1" smtClean="0"/>
              <a:t>Pulcinella</a:t>
            </a:r>
            <a:r>
              <a:rPr lang="cs-CZ" sz="2000" dirty="0" smtClean="0"/>
              <a:t>)</a:t>
            </a:r>
          </a:p>
          <a:p>
            <a:pPr>
              <a:defRPr/>
            </a:pPr>
            <a:endParaRPr lang="cs-CZ" sz="20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2" name="TextovéPole 1"/>
          <p:cNvSpPr txBox="1">
            <a:spLocks noChangeArrowheads="1"/>
          </p:cNvSpPr>
          <p:nvPr/>
        </p:nvSpPr>
        <p:spPr bwMode="auto">
          <a:xfrm>
            <a:off x="250825" y="188913"/>
            <a:ext cx="8642350" cy="646112"/>
          </a:xfrm>
          <a:prstGeom prst="rect">
            <a:avLst/>
          </a:prstGeom>
          <a:solidFill>
            <a:srgbClr val="CFCFD5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cs-CZ" sz="3600">
                <a:latin typeface="Matura MT Script Capitals" pitchFamily="66" charset="0"/>
              </a:rPr>
              <a:t>Křížovka   –   Expresionismus </a:t>
            </a:r>
          </a:p>
        </p:txBody>
      </p:sp>
      <p:graphicFrame>
        <p:nvGraphicFramePr>
          <p:cNvPr id="5" name="Tabulka 4"/>
          <p:cNvGraphicFramePr>
            <a:graphicFrameLocks noGrp="1"/>
          </p:cNvGraphicFramePr>
          <p:nvPr/>
        </p:nvGraphicFramePr>
        <p:xfrm>
          <a:off x="179388" y="930275"/>
          <a:ext cx="5544616" cy="5810913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504056"/>
                <a:gridCol w="540177"/>
                <a:gridCol w="486112"/>
                <a:gridCol w="486112"/>
                <a:gridCol w="486112"/>
                <a:gridCol w="486112"/>
                <a:gridCol w="486112"/>
                <a:gridCol w="485648"/>
                <a:gridCol w="486576"/>
                <a:gridCol w="486112"/>
                <a:gridCol w="611487"/>
              </a:tblGrid>
              <a:tr h="713426"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ACA16C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ACA16C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ACA16C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CFCFD5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CFCFD5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CFCFD5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CFCFD5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ACA16C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ACA16C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ACA16C"/>
                    </a:solidFill>
                  </a:tcPr>
                </a:tc>
              </a:tr>
              <a:tr h="645481"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ACA16C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ACA16C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ACA16C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ACA16C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CFCFD5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CFCFD5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CFCFD5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CFCFD5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CFCFD5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CFCFD5"/>
                    </a:solidFill>
                  </a:tcPr>
                </a:tc>
              </a:tr>
              <a:tr h="645481"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CFCFD5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CFCFD5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CFCFD5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CFCFD5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cs-CZ" sz="3200" smtClean="0"/>
                        <a:t>H</a:t>
                      </a:r>
                      <a:endParaRPr lang="cs-CZ" sz="3200" dirty="0"/>
                    </a:p>
                  </a:txBody>
                  <a:tcPr>
                    <a:solidFill>
                      <a:srgbClr val="CFCFD5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CFCFD5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CFCFD5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CFCFD5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CFCFD5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CFCFD5"/>
                    </a:solidFill>
                  </a:tcPr>
                </a:tc>
              </a:tr>
              <a:tr h="645481">
                <a:tc>
                  <a:txBody>
                    <a:bodyPr/>
                    <a:lstStyle/>
                    <a:p>
                      <a:r>
                        <a:rPr lang="cs-CZ" sz="3200" dirty="0" smtClean="0"/>
                        <a:t>D</a:t>
                      </a:r>
                      <a:endParaRPr lang="cs-CZ" sz="3200" dirty="0"/>
                    </a:p>
                  </a:txBody>
                  <a:tcPr>
                    <a:solidFill>
                      <a:srgbClr val="CFCFD5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CFCFD5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CFCFD5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CFCFD5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CFCFD5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CFCFD5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CFCFD5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cs-CZ" sz="3200" dirty="0" smtClean="0"/>
                        <a:t>E</a:t>
                      </a:r>
                      <a:endParaRPr lang="cs-CZ" sz="3200" dirty="0"/>
                    </a:p>
                  </a:txBody>
                  <a:tcPr>
                    <a:solidFill>
                      <a:srgbClr val="CFCFD5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ACA16C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ACA16C"/>
                    </a:solidFill>
                  </a:tcPr>
                </a:tc>
              </a:tr>
              <a:tr h="645481"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ACA16C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ACA16C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ACA16C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ACA16C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CFCFD5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CFCFD5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CFCFD5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CFCFD5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cs-CZ" sz="3200" dirty="0" smtClean="0"/>
                        <a:t>D</a:t>
                      </a:r>
                      <a:endParaRPr lang="cs-CZ" sz="3200" dirty="0"/>
                    </a:p>
                  </a:txBody>
                  <a:tcPr>
                    <a:solidFill>
                      <a:srgbClr val="CFCFD5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ACA16C"/>
                    </a:solidFill>
                  </a:tcPr>
                </a:tc>
              </a:tr>
              <a:tr h="645481"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ACA16C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ACA16C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CFCFD5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CFCFD5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CFCFD5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CFCFD5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ACA16C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ACA16C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ACA16C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ACA16C"/>
                    </a:solidFill>
                  </a:tcPr>
                </a:tc>
              </a:tr>
              <a:tr h="645481"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ACA16C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ACA16C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ACA16C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CFCFD5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CFCFD5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CFCFD5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ACA16C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ACA16C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ACA16C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ACA16C"/>
                    </a:solidFill>
                  </a:tcPr>
                </a:tc>
              </a:tr>
              <a:tr h="645481"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ACA16C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CFCFD5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CFCFD5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CFCFD5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CFCFD5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ACA16C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ACA16C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ACA16C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ACA16C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ACA16C"/>
                    </a:solidFill>
                  </a:tcPr>
                </a:tc>
              </a:tr>
              <a:tr h="528849"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ACA16C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CFCFD5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CFCFD5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CFCFD5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CFCFD5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CFCFD5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CFCFD5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CFCFD5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CFCFD5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CFCFD5"/>
                    </a:solidFill>
                  </a:tcPr>
                </a:tc>
              </a:tr>
            </a:tbl>
          </a:graphicData>
        </a:graphic>
      </p:graphicFrame>
      <p:sp>
        <p:nvSpPr>
          <p:cNvPr id="92285" name="TextovéPole 3"/>
          <p:cNvSpPr txBox="1">
            <a:spLocks noChangeArrowheads="1"/>
          </p:cNvSpPr>
          <p:nvPr/>
        </p:nvSpPr>
        <p:spPr bwMode="auto">
          <a:xfrm>
            <a:off x="6084888" y="1052513"/>
            <a:ext cx="2486025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cs-CZ">
                <a:latin typeface="Calibri" pitchFamily="34" charset="0"/>
              </a:rPr>
              <a:t>1. Město s 1.uvedením Svěcení jara </a:t>
            </a:r>
          </a:p>
        </p:txBody>
      </p:sp>
      <p:sp>
        <p:nvSpPr>
          <p:cNvPr id="92286" name="TextovéPole 5"/>
          <p:cNvSpPr txBox="1">
            <a:spLocks noChangeArrowheads="1"/>
          </p:cNvSpPr>
          <p:nvPr/>
        </p:nvSpPr>
        <p:spPr bwMode="auto">
          <a:xfrm>
            <a:off x="6084888" y="1844675"/>
            <a:ext cx="2879725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cs-CZ">
                <a:latin typeface="Calibri" pitchFamily="34" charset="0"/>
              </a:rPr>
              <a:t>2. Jinak kotle </a:t>
            </a:r>
          </a:p>
        </p:txBody>
      </p:sp>
      <p:sp>
        <p:nvSpPr>
          <p:cNvPr id="92287" name="TextovéPole 7"/>
          <p:cNvSpPr txBox="1">
            <a:spLocks noChangeArrowheads="1"/>
          </p:cNvSpPr>
          <p:nvPr/>
        </p:nvSpPr>
        <p:spPr bwMode="auto">
          <a:xfrm>
            <a:off x="6084888" y="2420938"/>
            <a:ext cx="2344737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cs-CZ">
                <a:latin typeface="Calibri" pitchFamily="34" charset="0"/>
              </a:rPr>
              <a:t>3. Stravinského balet</a:t>
            </a:r>
          </a:p>
        </p:txBody>
      </p:sp>
      <p:sp>
        <p:nvSpPr>
          <p:cNvPr id="92288" name="TextovéPole 8"/>
          <p:cNvSpPr txBox="1">
            <a:spLocks noChangeArrowheads="1"/>
          </p:cNvSpPr>
          <p:nvPr/>
        </p:nvSpPr>
        <p:spPr bwMode="auto">
          <a:xfrm>
            <a:off x="6084888" y="3068638"/>
            <a:ext cx="3811587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cs-CZ">
                <a:latin typeface="Calibri" pitchFamily="34" charset="0"/>
              </a:rPr>
              <a:t>4. Nelibozvuk</a:t>
            </a:r>
          </a:p>
        </p:txBody>
      </p:sp>
      <p:sp>
        <p:nvSpPr>
          <p:cNvPr id="92289" name="TextovéPole 9"/>
          <p:cNvSpPr txBox="1">
            <a:spLocks noChangeArrowheads="1"/>
          </p:cNvSpPr>
          <p:nvPr/>
        </p:nvSpPr>
        <p:spPr bwMode="auto">
          <a:xfrm>
            <a:off x="6084888" y="3644900"/>
            <a:ext cx="2771775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cs-CZ">
                <a:latin typeface="Calibri" pitchFamily="34" charset="0"/>
              </a:rPr>
              <a:t>5. Křestní jm. Schönberga (nápověda : Terminátor)</a:t>
            </a:r>
          </a:p>
        </p:txBody>
      </p:sp>
      <p:sp>
        <p:nvSpPr>
          <p:cNvPr id="92290" name="TextovéPole 10"/>
          <p:cNvSpPr txBox="1">
            <a:spLocks noChangeArrowheads="1"/>
          </p:cNvSpPr>
          <p:nvPr/>
        </p:nvSpPr>
        <p:spPr bwMode="auto">
          <a:xfrm>
            <a:off x="6084888" y="4365625"/>
            <a:ext cx="2663825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cs-CZ" dirty="0">
                <a:latin typeface="Calibri" pitchFamily="34" charset="0"/>
              </a:rPr>
              <a:t>6. Hudební </a:t>
            </a:r>
            <a:r>
              <a:rPr lang="cs-CZ" dirty="0" smtClean="0">
                <a:latin typeface="Calibri" pitchFamily="34" charset="0"/>
              </a:rPr>
              <a:t>forma, při níž </a:t>
            </a:r>
          </a:p>
          <a:p>
            <a:r>
              <a:rPr lang="cs-CZ" dirty="0" smtClean="0">
                <a:latin typeface="Calibri" pitchFamily="34" charset="0"/>
              </a:rPr>
              <a:t>    se tančí</a:t>
            </a:r>
            <a:endParaRPr lang="cs-CZ" dirty="0">
              <a:latin typeface="Calibri" pitchFamily="34" charset="0"/>
            </a:endParaRPr>
          </a:p>
        </p:txBody>
      </p:sp>
      <p:sp>
        <p:nvSpPr>
          <p:cNvPr id="92291" name="TextovéPole 11"/>
          <p:cNvSpPr txBox="1">
            <a:spLocks noChangeArrowheads="1"/>
          </p:cNvSpPr>
          <p:nvPr/>
        </p:nvSpPr>
        <p:spPr bwMode="auto">
          <a:xfrm>
            <a:off x="6084888" y="5013325"/>
            <a:ext cx="3106737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cs-CZ" dirty="0">
                <a:latin typeface="Calibri" pitchFamily="34" charset="0"/>
              </a:rPr>
              <a:t>7. </a:t>
            </a:r>
            <a:r>
              <a:rPr lang="cs-CZ" dirty="0" smtClean="0">
                <a:latin typeface="Calibri" pitchFamily="34" charset="0"/>
              </a:rPr>
              <a:t>Hlučné </a:t>
            </a:r>
            <a:r>
              <a:rPr lang="cs-CZ" dirty="0" err="1" smtClean="0">
                <a:latin typeface="Calibri" pitchFamily="34" charset="0"/>
              </a:rPr>
              <a:t>hud.nástroje</a:t>
            </a:r>
            <a:endParaRPr lang="cs-CZ" dirty="0">
              <a:latin typeface="Calibri" pitchFamily="34" charset="0"/>
            </a:endParaRPr>
          </a:p>
        </p:txBody>
      </p:sp>
      <p:sp>
        <p:nvSpPr>
          <p:cNvPr id="92292" name="TextovéPole 12"/>
          <p:cNvSpPr txBox="1">
            <a:spLocks noChangeArrowheads="1"/>
          </p:cNvSpPr>
          <p:nvPr/>
        </p:nvSpPr>
        <p:spPr bwMode="auto">
          <a:xfrm>
            <a:off x="6084888" y="5661025"/>
            <a:ext cx="2676525" cy="92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cs-CZ">
                <a:latin typeface="Calibri" pitchFamily="34" charset="0"/>
              </a:rPr>
              <a:t>8.  Interval po kvintě</a:t>
            </a:r>
          </a:p>
          <a:p>
            <a:endParaRPr lang="cs-CZ">
              <a:latin typeface="Calibri" pitchFamily="34" charset="0"/>
            </a:endParaRPr>
          </a:p>
          <a:p>
            <a:r>
              <a:rPr lang="cs-CZ">
                <a:latin typeface="Calibri" pitchFamily="34" charset="0"/>
              </a:rPr>
              <a:t>9. Autor Svěcení jara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4213" y="274638"/>
            <a:ext cx="7848600" cy="1143000"/>
          </a:xfrm>
          <a:solidFill>
            <a:schemeClr val="bg2">
              <a:lumMod val="75000"/>
            </a:schemeClr>
          </a:solidFill>
        </p:spPr>
        <p:txBody>
          <a:bodyPr/>
          <a:lstStyle/>
          <a:p>
            <a:pPr>
              <a:defRPr/>
            </a:pPr>
            <a:r>
              <a:rPr lang="cs-CZ" sz="7200" dirty="0" err="1" smtClean="0">
                <a:latin typeface="Brush Script MT" pitchFamily="66" charset="0"/>
              </a:rPr>
              <a:t>Novofolklorismus</a:t>
            </a:r>
            <a:endParaRPr lang="cs-CZ" sz="7200" dirty="0">
              <a:latin typeface="Brush Script MT" pitchFamily="66" charset="0"/>
            </a:endParaRPr>
          </a:p>
        </p:txBody>
      </p:sp>
      <p:pic>
        <p:nvPicPr>
          <p:cNvPr id="96259" name="Zástupný symbol pro obsah 3" descr="folklor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684213" y="1557338"/>
            <a:ext cx="7848600" cy="4608512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Nadpis 1"/>
          <p:cNvSpPr>
            <a:spLocks noGrp="1"/>
          </p:cNvSpPr>
          <p:nvPr>
            <p:ph type="title"/>
          </p:nvPr>
        </p:nvSpPr>
        <p:spPr>
          <a:solidFill>
            <a:schemeClr val="bg2">
              <a:lumMod val="75000"/>
            </a:schemeClr>
          </a:solidFill>
        </p:spPr>
        <p:txBody>
          <a:bodyPr/>
          <a:lstStyle/>
          <a:p>
            <a:pPr>
              <a:defRPr/>
            </a:pPr>
            <a:r>
              <a:rPr lang="cs-CZ" sz="5400" dirty="0" err="1" smtClean="0">
                <a:latin typeface="Brush Script MT" pitchFamily="66" charset="0"/>
              </a:rPr>
              <a:t>Novofolklorismus</a:t>
            </a:r>
            <a:endParaRPr lang="cs-CZ" sz="5400" dirty="0" smtClean="0">
              <a:latin typeface="Brush Script MT" pitchFamily="66" charset="0"/>
            </a:endParaRPr>
          </a:p>
        </p:txBody>
      </p:sp>
      <p:sp>
        <p:nvSpPr>
          <p:cNvPr id="66563" name="Zástupný symbol pro obsah 2"/>
          <p:cNvSpPr>
            <a:spLocks noGrp="1"/>
          </p:cNvSpPr>
          <p:nvPr>
            <p:ph idx="1"/>
          </p:nvPr>
        </p:nvSpPr>
        <p:spPr>
          <a:xfrm>
            <a:off x="457200" y="1773238"/>
            <a:ext cx="8229600" cy="4535487"/>
          </a:xfrm>
          <a:solidFill>
            <a:schemeClr val="accent2">
              <a:lumMod val="40000"/>
              <a:lumOff val="60000"/>
            </a:schemeClr>
          </a:solidFill>
        </p:spPr>
        <p:txBody>
          <a:bodyPr/>
          <a:lstStyle/>
          <a:p>
            <a:pPr>
              <a:defRPr/>
            </a:pPr>
            <a:r>
              <a:rPr lang="cs-CZ" sz="1600" b="1" dirty="0" smtClean="0"/>
              <a:t>Inspirace folklorem </a:t>
            </a:r>
            <a:r>
              <a:rPr lang="cs-CZ" sz="1600" dirty="0" smtClean="0"/>
              <a:t>domácím i vzdáleným</a:t>
            </a:r>
          </a:p>
          <a:p>
            <a:pPr>
              <a:defRPr/>
            </a:pPr>
            <a:endParaRPr lang="cs-CZ" sz="1600" dirty="0" smtClean="0"/>
          </a:p>
          <a:p>
            <a:pPr>
              <a:defRPr/>
            </a:pPr>
            <a:r>
              <a:rPr lang="cs-CZ" sz="1600" dirty="0" smtClean="0"/>
              <a:t> </a:t>
            </a:r>
            <a:r>
              <a:rPr lang="cs-CZ" sz="1600" b="1" u="sng" dirty="0" smtClean="0">
                <a:hlinkClick r:id="rId2" action="ppaction://hlinkfile"/>
              </a:rPr>
              <a:t>Leoš Janáček </a:t>
            </a:r>
            <a:endParaRPr lang="cs-CZ" sz="1600" b="1" u="sng" dirty="0" smtClean="0"/>
          </a:p>
          <a:p>
            <a:pPr>
              <a:defRPr/>
            </a:pPr>
            <a:r>
              <a:rPr lang="cs-CZ" sz="1600" dirty="0" smtClean="0"/>
              <a:t> náměty sbíral hlavně na Moravě (Slovácko,Valašsko,Lašsko)</a:t>
            </a:r>
          </a:p>
          <a:p>
            <a:pPr>
              <a:defRPr/>
            </a:pPr>
            <a:r>
              <a:rPr lang="cs-CZ" sz="1600" dirty="0" smtClean="0"/>
              <a:t> </a:t>
            </a:r>
            <a:r>
              <a:rPr lang="cs-CZ" sz="1600" u="sng" dirty="0" smtClean="0"/>
              <a:t>Opery</a:t>
            </a:r>
            <a:r>
              <a:rPr lang="cs-CZ" sz="1600" dirty="0" smtClean="0"/>
              <a:t>: </a:t>
            </a:r>
            <a:r>
              <a:rPr lang="cs-CZ" sz="1600" dirty="0" smtClean="0">
                <a:hlinkClick r:id="rId3" action="ppaction://hlinkfile"/>
              </a:rPr>
              <a:t>Příhody Lišky Bystroušky</a:t>
            </a:r>
            <a:r>
              <a:rPr lang="cs-CZ" sz="1600" dirty="0" smtClean="0"/>
              <a:t>, </a:t>
            </a:r>
            <a:r>
              <a:rPr lang="cs-CZ" sz="1600" u="sng" dirty="0" smtClean="0"/>
              <a:t>Její Pastorkyňa ,</a:t>
            </a:r>
          </a:p>
          <a:p>
            <a:pPr>
              <a:defRPr/>
            </a:pPr>
            <a:r>
              <a:rPr lang="cs-CZ" sz="1600" u="sng" dirty="0" smtClean="0"/>
              <a:t>symfonická tvorba: </a:t>
            </a:r>
            <a:r>
              <a:rPr lang="cs-CZ" sz="1600" dirty="0" smtClean="0"/>
              <a:t>Taras </a:t>
            </a:r>
            <a:r>
              <a:rPr lang="cs-CZ" sz="1600" dirty="0" err="1" smtClean="0"/>
              <a:t>Bulba</a:t>
            </a:r>
            <a:r>
              <a:rPr lang="cs-CZ" sz="1600" dirty="0" smtClean="0"/>
              <a:t>, Lašské tance, </a:t>
            </a:r>
            <a:r>
              <a:rPr lang="cs-CZ" sz="1600" dirty="0" err="1" smtClean="0"/>
              <a:t>Sinfonieta</a:t>
            </a:r>
            <a:endParaRPr lang="cs-CZ" sz="1600" dirty="0" smtClean="0"/>
          </a:p>
          <a:p>
            <a:pPr>
              <a:defRPr/>
            </a:pPr>
            <a:r>
              <a:rPr lang="cs-CZ" sz="1600" dirty="0" smtClean="0"/>
              <a:t> </a:t>
            </a:r>
            <a:r>
              <a:rPr lang="cs-CZ" sz="1600" u="sng" dirty="0" err="1" smtClean="0"/>
              <a:t>Glagolská</a:t>
            </a:r>
            <a:r>
              <a:rPr lang="cs-CZ" sz="1600" u="sng" dirty="0" smtClean="0"/>
              <a:t> mše </a:t>
            </a:r>
            <a:r>
              <a:rPr lang="cs-CZ" sz="1600" dirty="0" smtClean="0"/>
              <a:t>(velká část napsána v Luhačovicích !)</a:t>
            </a:r>
          </a:p>
          <a:p>
            <a:pPr>
              <a:buFont typeface="Arial" charset="0"/>
              <a:buNone/>
              <a:defRPr/>
            </a:pPr>
            <a:endParaRPr lang="cs-CZ" sz="1600" dirty="0" smtClean="0"/>
          </a:p>
          <a:p>
            <a:pPr>
              <a:defRPr/>
            </a:pPr>
            <a:r>
              <a:rPr lang="cs-CZ" sz="1600" b="1" dirty="0" smtClean="0"/>
              <a:t>Bohuslav Martinů </a:t>
            </a:r>
            <a:r>
              <a:rPr lang="cs-CZ" sz="1600" dirty="0" smtClean="0"/>
              <a:t>– sbíral motivy  z  Vysočiny (Otvírání studánek), </a:t>
            </a:r>
            <a:r>
              <a:rPr lang="cs-CZ" sz="1600" dirty="0" err="1" smtClean="0">
                <a:hlinkClick r:id="rId4" action="ppaction://hlinkfile"/>
              </a:rPr>
              <a:t>Julietta</a:t>
            </a:r>
            <a:r>
              <a:rPr lang="cs-CZ" sz="1600" dirty="0" smtClean="0"/>
              <a:t> Řecké pašije (opery) , Polní mše,  Kuchyňská revue (inspirace jazzem)</a:t>
            </a:r>
          </a:p>
          <a:p>
            <a:pPr>
              <a:defRPr/>
            </a:pPr>
            <a:endParaRPr lang="cs-CZ" sz="1600" dirty="0" smtClean="0"/>
          </a:p>
          <a:p>
            <a:pPr>
              <a:defRPr/>
            </a:pPr>
            <a:r>
              <a:rPr lang="cs-CZ" sz="1600" b="1" dirty="0" smtClean="0"/>
              <a:t>Béla Bartók </a:t>
            </a:r>
            <a:endParaRPr lang="cs-CZ" sz="1600" dirty="0" smtClean="0"/>
          </a:p>
          <a:p>
            <a:pPr>
              <a:defRPr/>
            </a:pPr>
            <a:r>
              <a:rPr lang="cs-CZ" sz="1600" dirty="0" smtClean="0"/>
              <a:t>vědecky studoval folklor - náměty domácí maďarské a také exotické </a:t>
            </a:r>
          </a:p>
          <a:p>
            <a:pPr>
              <a:defRPr/>
            </a:pPr>
            <a:r>
              <a:rPr lang="cs-CZ" sz="1600" dirty="0" smtClean="0"/>
              <a:t>dílo: Mikrokosmos, Hrad knížete </a:t>
            </a:r>
            <a:r>
              <a:rPr lang="cs-CZ" sz="1600" dirty="0" err="1" smtClean="0"/>
              <a:t>Modrovouse</a:t>
            </a:r>
            <a:r>
              <a:rPr lang="cs-CZ" sz="1600" dirty="0" smtClean="0"/>
              <a:t> (opera)                       </a:t>
            </a:r>
          </a:p>
          <a:p>
            <a:pPr>
              <a:defRPr/>
            </a:pPr>
            <a:endParaRPr lang="cs-CZ" sz="14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4" name="TextovéPole 1"/>
          <p:cNvSpPr txBox="1">
            <a:spLocks noChangeArrowheads="1"/>
          </p:cNvSpPr>
          <p:nvPr/>
        </p:nvSpPr>
        <p:spPr bwMode="auto">
          <a:xfrm>
            <a:off x="250825" y="188913"/>
            <a:ext cx="8642350" cy="646112"/>
          </a:xfrm>
          <a:prstGeom prst="rect">
            <a:avLst/>
          </a:prstGeom>
          <a:solidFill>
            <a:srgbClr val="CFCFD5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cs-CZ" sz="3600">
                <a:latin typeface="Brush Script MT" pitchFamily="66" charset="0"/>
              </a:rPr>
              <a:t>Křížovka</a:t>
            </a:r>
            <a:r>
              <a:rPr lang="cs-CZ" sz="3600">
                <a:latin typeface="Matura MT Script Capitals" pitchFamily="66" charset="0"/>
              </a:rPr>
              <a:t>   –   </a:t>
            </a:r>
            <a:r>
              <a:rPr lang="cs-CZ" sz="3600">
                <a:latin typeface="Brush Script MT" pitchFamily="66" charset="0"/>
              </a:rPr>
              <a:t>Novofoklorismus</a:t>
            </a:r>
            <a:r>
              <a:rPr lang="cs-CZ" sz="3600">
                <a:latin typeface="Matura MT Script Capitals" pitchFamily="66" charset="0"/>
              </a:rPr>
              <a:t> </a:t>
            </a:r>
          </a:p>
        </p:txBody>
      </p:sp>
      <p:graphicFrame>
        <p:nvGraphicFramePr>
          <p:cNvPr id="5" name="Tabulka 4"/>
          <p:cNvGraphicFramePr>
            <a:graphicFrameLocks noGrp="1"/>
          </p:cNvGraphicFramePr>
          <p:nvPr/>
        </p:nvGraphicFramePr>
        <p:xfrm>
          <a:off x="179388" y="930275"/>
          <a:ext cx="5544616" cy="5810913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504056"/>
                <a:gridCol w="540177"/>
                <a:gridCol w="486112"/>
                <a:gridCol w="486112"/>
                <a:gridCol w="486112"/>
                <a:gridCol w="486112"/>
                <a:gridCol w="486112"/>
                <a:gridCol w="485648"/>
                <a:gridCol w="486576"/>
                <a:gridCol w="486112"/>
                <a:gridCol w="611487"/>
              </a:tblGrid>
              <a:tr h="713426"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ACA16C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ACA16C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ACA16C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CFCFD5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cs-CZ" sz="3200" dirty="0" smtClean="0"/>
                        <a:t>?</a:t>
                      </a:r>
                      <a:endParaRPr lang="cs-CZ" sz="3200" dirty="0"/>
                    </a:p>
                  </a:txBody>
                  <a:tcP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CFCFD5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CFCFD5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CFCFD5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CFCFD5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ACA16C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ACA16C"/>
                    </a:solidFill>
                  </a:tcPr>
                </a:tc>
              </a:tr>
              <a:tr h="645481"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ACA16C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CFCFD5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CFCFD5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CFCFD5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CFCFD5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ACA16C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ACA16C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ACA16C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ACA16C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ACA16C"/>
                    </a:solidFill>
                  </a:tcPr>
                </a:tc>
              </a:tr>
              <a:tr h="645481"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ACA16C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CFCFD5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CFCFD5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CFCFD5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CFCFD5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CFCFD5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ACA16C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ACA16C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ACA16C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ACA16C"/>
                    </a:solidFill>
                  </a:tcPr>
                </a:tc>
              </a:tr>
              <a:tr h="645481"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ACA16C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ACA16C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ACA16C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CFCFD5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CFCFD5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ACA16C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ACA16C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ACA16C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ACA16C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ACA16C"/>
                    </a:solidFill>
                  </a:tcPr>
                </a:tc>
              </a:tr>
              <a:tr h="645481"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CFCFD5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CFCFD5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CFCFD5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CFCFD5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CFCFD5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CFCFD5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CFCFD5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ACA16C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ACA16C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ACA16C"/>
                    </a:solidFill>
                  </a:tcPr>
                </a:tc>
              </a:tr>
              <a:tr h="645481"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ACA16C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ACA16C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CFCFD5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CFCFD5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CFCFD5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CFCFD5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CFCFD5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ACA16C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ACA16C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ACA16C"/>
                    </a:solidFill>
                  </a:tcPr>
                </a:tc>
              </a:tr>
              <a:tr h="645481"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ACA16C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ACA16C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CFCFD5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CFCFD5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CFCFD5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CFCFD5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CFCFD5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CFCFD5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CFCFD5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CFCFD5"/>
                    </a:solidFill>
                  </a:tcPr>
                </a:tc>
              </a:tr>
              <a:tr h="645481"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ACA16C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ACA16C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ACA16C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ACA16C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CFCFD5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CFCFD5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CFCFD5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cs-CZ" sz="3200" dirty="0" smtClean="0"/>
                        <a:t>L</a:t>
                      </a:r>
                      <a:endParaRPr lang="cs-CZ" sz="3200" dirty="0"/>
                    </a:p>
                  </a:txBody>
                  <a:tcPr>
                    <a:solidFill>
                      <a:srgbClr val="CFCFD5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ACA16C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ACA16C"/>
                    </a:solidFill>
                  </a:tcPr>
                </a:tc>
              </a:tr>
              <a:tr h="528849"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ACA16C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ACA16C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ACA16C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CFCFD5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CFCFD5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CFCFD5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ACA16C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ACA16C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ACA16C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ACA16C"/>
                    </a:solidFill>
                  </a:tcPr>
                </a:tc>
              </a:tr>
            </a:tbl>
          </a:graphicData>
        </a:graphic>
      </p:graphicFrame>
      <p:sp>
        <p:nvSpPr>
          <p:cNvPr id="100477" name="TextovéPole 3"/>
          <p:cNvSpPr txBox="1">
            <a:spLocks noChangeArrowheads="1"/>
          </p:cNvSpPr>
          <p:nvPr/>
        </p:nvSpPr>
        <p:spPr bwMode="auto">
          <a:xfrm>
            <a:off x="6084888" y="1052513"/>
            <a:ext cx="24860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cs-CZ">
                <a:latin typeface="Calibri" pitchFamily="34" charset="0"/>
              </a:rPr>
              <a:t>1. Námět neofolkloristy </a:t>
            </a:r>
          </a:p>
        </p:txBody>
      </p:sp>
      <p:sp>
        <p:nvSpPr>
          <p:cNvPr id="100478" name="TextovéPole 5"/>
          <p:cNvSpPr txBox="1">
            <a:spLocks noChangeArrowheads="1"/>
          </p:cNvSpPr>
          <p:nvPr/>
        </p:nvSpPr>
        <p:spPr bwMode="auto">
          <a:xfrm>
            <a:off x="6084888" y="1773238"/>
            <a:ext cx="2879725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cs-CZ">
                <a:latin typeface="Calibri" pitchFamily="34" charset="0"/>
              </a:rPr>
              <a:t>2. Mše B. Martinů </a:t>
            </a:r>
          </a:p>
        </p:txBody>
      </p:sp>
      <p:sp>
        <p:nvSpPr>
          <p:cNvPr id="100479" name="TextovéPole 7"/>
          <p:cNvSpPr txBox="1">
            <a:spLocks noChangeArrowheads="1"/>
          </p:cNvSpPr>
          <p:nvPr/>
        </p:nvSpPr>
        <p:spPr bwMode="auto">
          <a:xfrm>
            <a:off x="6084888" y="2420938"/>
            <a:ext cx="2344737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cs-CZ">
                <a:latin typeface="Calibri" pitchFamily="34" charset="0"/>
              </a:rPr>
              <a:t>3. Janáčkovy tance</a:t>
            </a:r>
          </a:p>
        </p:txBody>
      </p:sp>
      <p:sp>
        <p:nvSpPr>
          <p:cNvPr id="100480" name="TextovéPole 8"/>
          <p:cNvSpPr txBox="1">
            <a:spLocks noChangeArrowheads="1"/>
          </p:cNvSpPr>
          <p:nvPr/>
        </p:nvSpPr>
        <p:spPr bwMode="auto">
          <a:xfrm>
            <a:off x="6084888" y="3068638"/>
            <a:ext cx="3811587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cs-CZ">
                <a:latin typeface="Calibri" pitchFamily="34" charset="0"/>
              </a:rPr>
              <a:t>4. Co nejslaběji </a:t>
            </a:r>
          </a:p>
        </p:txBody>
      </p:sp>
      <p:sp>
        <p:nvSpPr>
          <p:cNvPr id="100481" name="TextovéPole 9"/>
          <p:cNvSpPr txBox="1">
            <a:spLocks noChangeArrowheads="1"/>
          </p:cNvSpPr>
          <p:nvPr/>
        </p:nvSpPr>
        <p:spPr bwMode="auto">
          <a:xfrm>
            <a:off x="6084888" y="3644900"/>
            <a:ext cx="2771775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cs-CZ">
                <a:latin typeface="Calibri" pitchFamily="34" charset="0"/>
              </a:rPr>
              <a:t>5. Bartókovy náměty</a:t>
            </a:r>
          </a:p>
        </p:txBody>
      </p:sp>
      <p:sp>
        <p:nvSpPr>
          <p:cNvPr id="100482" name="TextovéPole 10"/>
          <p:cNvSpPr txBox="1">
            <a:spLocks noChangeArrowheads="1"/>
          </p:cNvSpPr>
          <p:nvPr/>
        </p:nvSpPr>
        <p:spPr bwMode="auto">
          <a:xfrm>
            <a:off x="6084888" y="4365625"/>
            <a:ext cx="2663825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cs-CZ">
                <a:latin typeface="Calibri" pitchFamily="34" charset="0"/>
              </a:rPr>
              <a:t>6. Skladatel</a:t>
            </a:r>
          </a:p>
        </p:txBody>
      </p:sp>
      <p:sp>
        <p:nvSpPr>
          <p:cNvPr id="100483" name="TextovéPole 11"/>
          <p:cNvSpPr txBox="1">
            <a:spLocks noChangeArrowheads="1"/>
          </p:cNvSpPr>
          <p:nvPr/>
        </p:nvSpPr>
        <p:spPr bwMode="auto">
          <a:xfrm>
            <a:off x="6084888" y="5013325"/>
            <a:ext cx="3106737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cs-CZ">
                <a:latin typeface="Calibri" pitchFamily="34" charset="0"/>
              </a:rPr>
              <a:t>7. Janáčkova mše</a:t>
            </a:r>
          </a:p>
        </p:txBody>
      </p:sp>
      <p:sp>
        <p:nvSpPr>
          <p:cNvPr id="100484" name="TextovéPole 12"/>
          <p:cNvSpPr txBox="1">
            <a:spLocks noChangeArrowheads="1"/>
          </p:cNvSpPr>
          <p:nvPr/>
        </p:nvSpPr>
        <p:spPr bwMode="auto">
          <a:xfrm>
            <a:off x="6084888" y="5589588"/>
            <a:ext cx="2676525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cs-CZ">
                <a:latin typeface="Calibri" pitchFamily="34" charset="0"/>
              </a:rPr>
              <a:t>8.  Moll se 3 bé</a:t>
            </a:r>
          </a:p>
          <a:p>
            <a:endParaRPr lang="cs-CZ">
              <a:latin typeface="Calibri" pitchFamily="34" charset="0"/>
            </a:endParaRPr>
          </a:p>
          <a:p>
            <a:r>
              <a:rPr lang="cs-CZ">
                <a:latin typeface="Calibri" pitchFamily="34" charset="0"/>
              </a:rPr>
              <a:t>9. Křestní jméno    </a:t>
            </a:r>
          </a:p>
          <a:p>
            <a:r>
              <a:rPr lang="cs-CZ">
                <a:latin typeface="Calibri" pitchFamily="34" charset="0"/>
              </a:rPr>
              <a:t>    Janáčkovo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50" name="Nadpis 1"/>
          <p:cNvSpPr>
            <a:spLocks noGrp="1"/>
          </p:cNvSpPr>
          <p:nvPr>
            <p:ph type="title"/>
          </p:nvPr>
        </p:nvSpPr>
        <p:spPr>
          <a:xfrm>
            <a:off x="539750" y="274638"/>
            <a:ext cx="7920038" cy="1143000"/>
          </a:xfrm>
          <a:solidFill>
            <a:srgbClr val="ACA16C"/>
          </a:solidFill>
        </p:spPr>
        <p:txBody>
          <a:bodyPr/>
          <a:lstStyle/>
          <a:p>
            <a:r>
              <a:rPr lang="cs-CZ" sz="8000" smtClean="0">
                <a:latin typeface="Brush Script MT" pitchFamily="66" charset="0"/>
              </a:rPr>
              <a:t>Folklor</a:t>
            </a:r>
            <a:endParaRPr lang="cs-CZ" sz="8000" smtClean="0"/>
          </a:p>
        </p:txBody>
      </p:sp>
      <p:pic>
        <p:nvPicPr>
          <p:cNvPr id="104451" name="Zástupný symbol pro obsah 3" descr="Folklor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539750" y="1700213"/>
            <a:ext cx="7993063" cy="4465637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Nadpis 1"/>
          <p:cNvSpPr>
            <a:spLocks noGrp="1"/>
          </p:cNvSpPr>
          <p:nvPr>
            <p:ph type="title"/>
          </p:nvPr>
        </p:nvSpPr>
        <p:spPr>
          <a:xfrm>
            <a:off x="900113" y="274638"/>
            <a:ext cx="7343775" cy="1143000"/>
          </a:xfrm>
          <a:solidFill>
            <a:schemeClr val="bg2">
              <a:lumMod val="75000"/>
            </a:schemeClr>
          </a:solidFill>
        </p:spPr>
        <p:txBody>
          <a:bodyPr/>
          <a:lstStyle/>
          <a:p>
            <a:pPr>
              <a:defRPr/>
            </a:pPr>
            <a:r>
              <a:rPr lang="cs-CZ" sz="5400" dirty="0" smtClean="0">
                <a:latin typeface="Lucida Calligraphy" pitchFamily="66" charset="0"/>
              </a:rPr>
              <a:t>Romantismus</a:t>
            </a:r>
            <a:endParaRPr lang="cs-CZ" sz="5400" dirty="0" smtClean="0"/>
          </a:p>
        </p:txBody>
      </p:sp>
      <p:pic>
        <p:nvPicPr>
          <p:cNvPr id="70659" name="Zástupný symbol pro obsah 3" descr="musee-national-eugen-4ba7319a6d18c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900113" y="1773238"/>
            <a:ext cx="7343775" cy="4319587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solidFill>
            <a:schemeClr val="bg2">
              <a:lumMod val="75000"/>
            </a:schemeClr>
          </a:solidFill>
        </p:spPr>
        <p:txBody>
          <a:bodyPr/>
          <a:lstStyle/>
          <a:p>
            <a:pPr>
              <a:defRPr/>
            </a:pPr>
            <a:r>
              <a:rPr lang="cs-CZ" sz="4800" dirty="0" smtClean="0">
                <a:latin typeface="Brush Script MT" pitchFamily="66" charset="0"/>
              </a:rPr>
              <a:t>Folklor</a:t>
            </a:r>
            <a:r>
              <a:rPr lang="cs-CZ" dirty="0" smtClean="0">
                <a:latin typeface="Brush Script MT" pitchFamily="66" charset="0"/>
              </a:rPr>
              <a:t> </a:t>
            </a:r>
            <a:br>
              <a:rPr lang="cs-CZ" dirty="0" smtClean="0">
                <a:latin typeface="Brush Script MT" pitchFamily="66" charset="0"/>
              </a:rPr>
            </a:br>
            <a:r>
              <a:rPr lang="cs-CZ" dirty="0" smtClean="0">
                <a:latin typeface="Brush Script MT" pitchFamily="66" charset="0"/>
              </a:rPr>
              <a:t>hudba na „pomezí </a:t>
            </a:r>
            <a:r>
              <a:rPr lang="cs-CZ" dirty="0" err="1" smtClean="0">
                <a:latin typeface="Brush Script MT" pitchFamily="66" charset="0"/>
              </a:rPr>
              <a:t>zánru</a:t>
            </a:r>
            <a:r>
              <a:rPr lang="cs-CZ" dirty="0" smtClean="0">
                <a:latin typeface="Brush Script MT" pitchFamily="66" charset="0"/>
              </a:rPr>
              <a:t>“</a:t>
            </a:r>
            <a:endParaRPr lang="cs-CZ" dirty="0">
              <a:latin typeface="Brush Script MT" pitchFamily="66" charset="0"/>
            </a:endParaRPr>
          </a:p>
        </p:txBody>
      </p:sp>
      <p:sp>
        <p:nvSpPr>
          <p:cNvPr id="105475" name="Zástupný symbol pro obsah 2"/>
          <p:cNvSpPr>
            <a:spLocks noGrp="1"/>
          </p:cNvSpPr>
          <p:nvPr>
            <p:ph idx="1"/>
          </p:nvPr>
        </p:nvSpPr>
        <p:spPr>
          <a:solidFill>
            <a:srgbClr val="FBB88F"/>
          </a:solidFill>
        </p:spPr>
        <p:txBody>
          <a:bodyPr/>
          <a:lstStyle/>
          <a:p>
            <a:r>
              <a:rPr lang="cs-CZ" dirty="0" smtClean="0"/>
              <a:t>Lidové prvky v hudbě se objevují již od klasicismu, v romantismu v rozvoji písně v rámci národních škol (česká a moravská, maďarská, polská, ruská, německá aj.)</a:t>
            </a:r>
          </a:p>
          <a:p>
            <a:r>
              <a:rPr lang="cs-CZ" b="1" dirty="0" smtClean="0"/>
              <a:t>V Čechách </a:t>
            </a:r>
            <a:r>
              <a:rPr lang="cs-CZ" dirty="0" smtClean="0"/>
              <a:t>se dochovala pouze jedna tradiční oblast lidové hudby - </a:t>
            </a:r>
            <a:r>
              <a:rPr lang="cs-CZ" u="sng" dirty="0" smtClean="0"/>
              <a:t>Chodsko</a:t>
            </a:r>
            <a:r>
              <a:rPr lang="cs-CZ" dirty="0" smtClean="0"/>
              <a:t> (Když jsem šel z hub, Žádný neví co jsou Domažlice aj.). Typickým nástrojem jsou dudy.</a:t>
            </a:r>
          </a:p>
          <a:p>
            <a:endParaRPr lang="cs-CZ" dirty="0" smtClean="0"/>
          </a:p>
          <a:p>
            <a:endParaRPr lang="cs-CZ" dirty="0" smtClean="0"/>
          </a:p>
          <a:p>
            <a:endParaRPr lang="cs-CZ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Nadpis 1"/>
          <p:cNvSpPr>
            <a:spLocks noGrp="1"/>
          </p:cNvSpPr>
          <p:nvPr>
            <p:ph type="title"/>
          </p:nvPr>
        </p:nvSpPr>
        <p:spPr>
          <a:solidFill>
            <a:schemeClr val="bg2">
              <a:lumMod val="75000"/>
            </a:schemeClr>
          </a:solidFill>
        </p:spPr>
        <p:txBody>
          <a:bodyPr/>
          <a:lstStyle/>
          <a:p>
            <a:pPr>
              <a:defRPr/>
            </a:pPr>
            <a:r>
              <a:rPr lang="cs-CZ" dirty="0" smtClean="0">
                <a:latin typeface="Brush Script MT" pitchFamily="66" charset="0"/>
              </a:rPr>
              <a:t>Folklor na Moravě</a:t>
            </a:r>
          </a:p>
        </p:txBody>
      </p:sp>
      <p:sp>
        <p:nvSpPr>
          <p:cNvPr id="106499" name="Zástupný symbol pro obsah 2"/>
          <p:cNvSpPr>
            <a:spLocks noGrp="1"/>
          </p:cNvSpPr>
          <p:nvPr>
            <p:ph idx="1"/>
          </p:nvPr>
        </p:nvSpPr>
        <p:spPr>
          <a:solidFill>
            <a:srgbClr val="DA9896"/>
          </a:solidFill>
        </p:spPr>
        <p:txBody>
          <a:bodyPr/>
          <a:lstStyle/>
          <a:p>
            <a:r>
              <a:rPr lang="cs-CZ" sz="1800" smtClean="0"/>
              <a:t>Na Moravě jsou 3 hlavní autentické oblasti lidové hudby: Valašsko, Slovácko a Haná</a:t>
            </a:r>
          </a:p>
          <a:p>
            <a:r>
              <a:rPr lang="cs-CZ" sz="1800" smtClean="0"/>
              <a:t>Dalšími oblastmi jsou např. Horácko a Lašsko</a:t>
            </a:r>
          </a:p>
          <a:p>
            <a:r>
              <a:rPr lang="cs-CZ" sz="1800" smtClean="0"/>
              <a:t>Ustálené nástrojové obsazení cimbálové muziky  na Valašsku a Slovácku: </a:t>
            </a:r>
          </a:p>
          <a:p>
            <a:r>
              <a:rPr lang="cs-CZ" sz="1800" u="sng" smtClean="0"/>
              <a:t>cimbál, housle, klarinet, kontrabas</a:t>
            </a:r>
          </a:p>
          <a:p>
            <a:r>
              <a:rPr lang="cs-CZ" sz="1800" smtClean="0"/>
              <a:t>V minulosti bylo toto obsazení pestřejší, ale i dnes můžeme narazit na „hudeckou“variantu s dudami nebo akordeonem</a:t>
            </a:r>
          </a:p>
          <a:p>
            <a:r>
              <a:rPr lang="cs-CZ" sz="1800" smtClean="0"/>
              <a:t>Cimbálová suita:  valčík, polka, točená, </a:t>
            </a:r>
            <a:r>
              <a:rPr lang="cs-CZ" sz="1800" smtClean="0">
                <a:hlinkClick r:id="rId2" action="ppaction://hlinkfile"/>
              </a:rPr>
              <a:t>čardáš</a:t>
            </a:r>
            <a:endParaRPr lang="cs-CZ" sz="1800" smtClean="0"/>
          </a:p>
          <a:p>
            <a:r>
              <a:rPr lang="cs-CZ" sz="1800" smtClean="0"/>
              <a:t>Významný u nás je též folklor Rómský (Cikánský), který přesahuje hranice ČR  i Evropy- označujeme jej za </a:t>
            </a:r>
            <a:r>
              <a:rPr lang="cs-CZ" sz="1800" b="1" smtClean="0"/>
              <a:t>worldmusic</a:t>
            </a:r>
          </a:p>
          <a:p>
            <a:r>
              <a:rPr lang="cs-CZ" sz="1800" smtClean="0"/>
              <a:t>Podobný moravskému je </a:t>
            </a:r>
            <a:r>
              <a:rPr lang="cs-CZ" sz="1800" u="sng" smtClean="0"/>
              <a:t>folklor Slovenský</a:t>
            </a:r>
            <a:r>
              <a:rPr lang="cs-CZ" sz="1800" smtClean="0"/>
              <a:t>,  který je temperamentní  s uherskými vlivy</a:t>
            </a:r>
          </a:p>
          <a:p>
            <a:r>
              <a:rPr lang="cs-CZ" sz="1800" smtClean="0"/>
              <a:t>Mezi naše známé zpěváky patří </a:t>
            </a:r>
            <a:r>
              <a:rPr lang="cs-CZ" sz="1800" b="1" smtClean="0"/>
              <a:t>Jarmila Šuláková, Jožka Černý </a:t>
            </a:r>
            <a:r>
              <a:rPr lang="cs-CZ" sz="1800" smtClean="0"/>
              <a:t>a  c.m. </a:t>
            </a:r>
            <a:r>
              <a:rPr lang="cs-CZ" sz="1800" b="1" smtClean="0"/>
              <a:t>Hradišťan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50" name="Nadpis 1"/>
          <p:cNvSpPr>
            <a:spLocks noGrp="1"/>
          </p:cNvSpPr>
          <p:nvPr>
            <p:ph type="title"/>
          </p:nvPr>
        </p:nvSpPr>
        <p:spPr>
          <a:xfrm>
            <a:off x="539750" y="274638"/>
            <a:ext cx="7920038" cy="1143000"/>
          </a:xfrm>
          <a:solidFill>
            <a:srgbClr val="ACA16C"/>
          </a:solidFill>
        </p:spPr>
        <p:txBody>
          <a:bodyPr/>
          <a:lstStyle/>
          <a:p>
            <a:r>
              <a:rPr lang="cs-CZ" sz="8000" smtClean="0">
                <a:latin typeface="Brush Script MT" pitchFamily="66" charset="0"/>
              </a:rPr>
              <a:t>Folklor</a:t>
            </a:r>
            <a:endParaRPr lang="cs-CZ" sz="8000" smtClean="0"/>
          </a:p>
        </p:txBody>
      </p:sp>
      <p:pic>
        <p:nvPicPr>
          <p:cNvPr id="2050" name="Picture 2" descr="C:\Users\ZUŠ VK\Documents\Nauka obrázky\folklore-996388_960_720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1628800"/>
            <a:ext cx="7920879" cy="482453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594" name="TextovéPole 1"/>
          <p:cNvSpPr txBox="1">
            <a:spLocks noChangeArrowheads="1"/>
          </p:cNvSpPr>
          <p:nvPr/>
        </p:nvSpPr>
        <p:spPr bwMode="auto">
          <a:xfrm>
            <a:off x="250825" y="188913"/>
            <a:ext cx="8642350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cs-CZ" sz="3600">
                <a:latin typeface="Brush Script MT" pitchFamily="66" charset="0"/>
              </a:rPr>
              <a:t>Křížovka</a:t>
            </a:r>
            <a:r>
              <a:rPr lang="cs-CZ" sz="3600">
                <a:latin typeface="Matura MT Script Capitals" pitchFamily="66" charset="0"/>
              </a:rPr>
              <a:t>   –   </a:t>
            </a:r>
            <a:r>
              <a:rPr lang="cs-CZ" sz="3600">
                <a:latin typeface="Brush Script MT" pitchFamily="66" charset="0"/>
              </a:rPr>
              <a:t>Folklor</a:t>
            </a:r>
            <a:r>
              <a:rPr lang="cs-CZ" sz="3600">
                <a:latin typeface="Matura MT Script Capitals" pitchFamily="66" charset="0"/>
              </a:rPr>
              <a:t> </a:t>
            </a:r>
          </a:p>
        </p:txBody>
      </p:sp>
      <p:graphicFrame>
        <p:nvGraphicFramePr>
          <p:cNvPr id="5" name="Tabulka 4"/>
          <p:cNvGraphicFramePr>
            <a:graphicFrameLocks noGrp="1"/>
          </p:cNvGraphicFramePr>
          <p:nvPr/>
        </p:nvGraphicFramePr>
        <p:xfrm>
          <a:off x="179388" y="930275"/>
          <a:ext cx="5544616" cy="5231793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504056"/>
                <a:gridCol w="540177"/>
                <a:gridCol w="486112"/>
                <a:gridCol w="486112"/>
                <a:gridCol w="486112"/>
                <a:gridCol w="486112"/>
                <a:gridCol w="486112"/>
                <a:gridCol w="485648"/>
                <a:gridCol w="486576"/>
                <a:gridCol w="486112"/>
                <a:gridCol w="611487"/>
              </a:tblGrid>
              <a:tr h="713426"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ACA16C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ACA16C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ACA16C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ACA16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cs-CZ" sz="3200" dirty="0" smtClean="0"/>
                        <a:t>?</a:t>
                      </a:r>
                      <a:endParaRPr lang="cs-CZ" sz="3200" dirty="0"/>
                    </a:p>
                  </a:txBody>
                  <a:tcP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CFCFD5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CFCFD5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CFCFD5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CFCFD5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CFCFD5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CFCFD5"/>
                    </a:solidFill>
                  </a:tcPr>
                </a:tc>
              </a:tr>
              <a:tr h="645481"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ACA16C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CFCFD5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CFCFD5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CFCFD5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CFCFD5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CFCFD5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CFCFD5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ACA16C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ACA16C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ACA16C"/>
                    </a:solidFill>
                  </a:tcPr>
                </a:tc>
              </a:tr>
              <a:tr h="645481"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ACA16C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ACA16C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CFCFD5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CFCFD5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CFCFD5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CFCFD5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CFCFD5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ACA16C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ACA16C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ACA16C"/>
                    </a:solidFill>
                  </a:tcPr>
                </a:tc>
              </a:tr>
              <a:tr h="645481"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ACA16C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ACA16C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ACA16C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ACA16C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CFCFD5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CFCFD5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cs-CZ" sz="3200" smtClean="0"/>
                        <a:t>V</a:t>
                      </a:r>
                      <a:endParaRPr lang="cs-CZ" sz="3200" dirty="0"/>
                    </a:p>
                  </a:txBody>
                  <a:tcPr>
                    <a:solidFill>
                      <a:srgbClr val="CFCFD5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CFCFD5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ACA16C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ACA16C"/>
                    </a:solidFill>
                  </a:tcPr>
                </a:tc>
              </a:tr>
              <a:tr h="645481"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CFCFD5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CFCFD5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CFCFD5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CFCFD5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CFCFD5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ACA16C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ACA16C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ACA16C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ACA16C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ACA16C"/>
                    </a:solidFill>
                  </a:tcPr>
                </a:tc>
              </a:tr>
              <a:tr h="645481"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ACA16C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ACA16C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ACA16C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CFCFD5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CFCFD5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CFCFD5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CFCFD5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CFCFD5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CFCFD5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CFCFD5"/>
                    </a:solidFill>
                  </a:tcPr>
                </a:tc>
              </a:tr>
              <a:tr h="645481"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ACA16C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ACA16C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ACA16C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CFCFD5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CFCFD5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CFCFD5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CFCFD5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CFCFD5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CFCFD5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>
                        <a:solidFill>
                          <a:schemeClr val="bg2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solidFill>
                      <a:srgbClr val="ACA16C"/>
                    </a:solidFill>
                  </a:tcPr>
                </a:tc>
              </a:tr>
              <a:tr h="645481"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ACA16C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ACA16C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ACA16C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ACA16C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CFCFD5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CFCFD5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CFCFD5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cs-CZ" sz="3200" dirty="0" smtClean="0"/>
                        <a:t>R</a:t>
                      </a:r>
                      <a:endParaRPr lang="cs-CZ" sz="3200" dirty="0"/>
                    </a:p>
                  </a:txBody>
                  <a:tcPr>
                    <a:solidFill>
                      <a:srgbClr val="CFCFD5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ACA16C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ACA16C"/>
                    </a:solidFill>
                  </a:tcPr>
                </a:tc>
              </a:tr>
            </a:tbl>
          </a:graphicData>
        </a:graphic>
      </p:graphicFrame>
      <p:sp>
        <p:nvSpPr>
          <p:cNvPr id="110705" name="TextovéPole 3"/>
          <p:cNvSpPr txBox="1">
            <a:spLocks noChangeArrowheads="1"/>
          </p:cNvSpPr>
          <p:nvPr/>
        </p:nvSpPr>
        <p:spPr bwMode="auto">
          <a:xfrm>
            <a:off x="6084888" y="1052513"/>
            <a:ext cx="24860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cs-CZ">
                <a:latin typeface="Calibri" pitchFamily="34" charset="0"/>
              </a:rPr>
              <a:t>1.Folklorní oblast </a:t>
            </a:r>
          </a:p>
        </p:txBody>
      </p:sp>
      <p:sp>
        <p:nvSpPr>
          <p:cNvPr id="110706" name="TextovéPole 5"/>
          <p:cNvSpPr txBox="1">
            <a:spLocks noChangeArrowheads="1"/>
          </p:cNvSpPr>
          <p:nvPr/>
        </p:nvSpPr>
        <p:spPr bwMode="auto">
          <a:xfrm>
            <a:off x="6084888" y="1628775"/>
            <a:ext cx="2879725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cs-CZ">
                <a:latin typeface="Calibri" pitchFamily="34" charset="0"/>
              </a:rPr>
              <a:t>2. Naposledy na púl kozi  </a:t>
            </a:r>
          </a:p>
          <a:p>
            <a:r>
              <a:rPr lang="cs-CZ">
                <a:latin typeface="Calibri" pitchFamily="34" charset="0"/>
              </a:rPr>
              <a:t>  ponese sa……? </a:t>
            </a:r>
          </a:p>
        </p:txBody>
      </p:sp>
      <p:sp>
        <p:nvSpPr>
          <p:cNvPr id="110707" name="TextovéPole 7"/>
          <p:cNvSpPr txBox="1">
            <a:spLocks noChangeArrowheads="1"/>
          </p:cNvSpPr>
          <p:nvPr/>
        </p:nvSpPr>
        <p:spPr bwMode="auto">
          <a:xfrm>
            <a:off x="6084888" y="2349500"/>
            <a:ext cx="2344737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cs-CZ">
                <a:latin typeface="Calibri" pitchFamily="34" charset="0"/>
              </a:rPr>
              <a:t>3. folklor, který  </a:t>
            </a:r>
          </a:p>
          <a:p>
            <a:r>
              <a:rPr lang="cs-CZ">
                <a:latin typeface="Calibri" pitchFamily="34" charset="0"/>
              </a:rPr>
              <a:t>  překračuje hranice ČR</a:t>
            </a:r>
          </a:p>
        </p:txBody>
      </p:sp>
      <p:sp>
        <p:nvSpPr>
          <p:cNvPr id="110708" name="TextovéPole 8"/>
          <p:cNvSpPr txBox="1">
            <a:spLocks noChangeArrowheads="1"/>
          </p:cNvSpPr>
          <p:nvPr/>
        </p:nvSpPr>
        <p:spPr bwMode="auto">
          <a:xfrm>
            <a:off x="6084888" y="3141663"/>
            <a:ext cx="3811587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cs-CZ">
                <a:latin typeface="Calibri" pitchFamily="34" charset="0"/>
              </a:rPr>
              <a:t>4. Valašská řeka </a:t>
            </a:r>
          </a:p>
        </p:txBody>
      </p:sp>
      <p:sp>
        <p:nvSpPr>
          <p:cNvPr id="110709" name="TextovéPole 9"/>
          <p:cNvSpPr txBox="1">
            <a:spLocks noChangeArrowheads="1"/>
          </p:cNvSpPr>
          <p:nvPr/>
        </p:nvSpPr>
        <p:spPr bwMode="auto">
          <a:xfrm>
            <a:off x="6084888" y="3644900"/>
            <a:ext cx="2771775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cs-CZ">
                <a:latin typeface="Calibri" pitchFamily="34" charset="0"/>
              </a:rPr>
              <a:t>5. Temperamentní tanec</a:t>
            </a:r>
          </a:p>
        </p:txBody>
      </p:sp>
      <p:sp>
        <p:nvSpPr>
          <p:cNvPr id="110710" name="TextovéPole 10"/>
          <p:cNvSpPr txBox="1">
            <a:spLocks noChangeArrowheads="1"/>
          </p:cNvSpPr>
          <p:nvPr/>
        </p:nvSpPr>
        <p:spPr bwMode="auto">
          <a:xfrm>
            <a:off x="6156325" y="4365625"/>
            <a:ext cx="2663825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cs-CZ">
                <a:latin typeface="Calibri" pitchFamily="34" charset="0"/>
              </a:rPr>
              <a:t>6. Vinařská oblast  </a:t>
            </a:r>
          </a:p>
          <a:p>
            <a:r>
              <a:rPr lang="cs-CZ">
                <a:latin typeface="Calibri" pitchFamily="34" charset="0"/>
              </a:rPr>
              <a:t>     </a:t>
            </a:r>
          </a:p>
        </p:txBody>
      </p:sp>
      <p:sp>
        <p:nvSpPr>
          <p:cNvPr id="110711" name="TextovéPole 11"/>
          <p:cNvSpPr txBox="1">
            <a:spLocks noChangeArrowheads="1"/>
          </p:cNvSpPr>
          <p:nvPr/>
        </p:nvSpPr>
        <p:spPr bwMode="auto">
          <a:xfrm>
            <a:off x="6037263" y="5013325"/>
            <a:ext cx="3106737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cs-CZ">
                <a:latin typeface="Calibri" pitchFamily="34" charset="0"/>
              </a:rPr>
              <a:t>  7. Muzeum v Rožnově</a:t>
            </a:r>
          </a:p>
        </p:txBody>
      </p:sp>
      <p:sp>
        <p:nvSpPr>
          <p:cNvPr id="110712" name="TextovéPole 12"/>
          <p:cNvSpPr txBox="1">
            <a:spLocks noChangeArrowheads="1"/>
          </p:cNvSpPr>
          <p:nvPr/>
        </p:nvSpPr>
        <p:spPr bwMode="auto">
          <a:xfrm>
            <a:off x="6084888" y="5589588"/>
            <a:ext cx="2676525" cy="922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cs-CZ">
                <a:latin typeface="Calibri" pitchFamily="34" charset="0"/>
              </a:rPr>
              <a:t>8. Dur se 4 bé  </a:t>
            </a:r>
          </a:p>
          <a:p>
            <a:endParaRPr lang="cs-CZ">
              <a:latin typeface="Calibri" pitchFamily="34" charset="0"/>
            </a:endParaRPr>
          </a:p>
          <a:p>
            <a:endParaRPr lang="cs-CZ"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Nadpis 1"/>
          <p:cNvSpPr>
            <a:spLocks noGrp="1"/>
          </p:cNvSpPr>
          <p:nvPr>
            <p:ph type="title"/>
          </p:nvPr>
        </p:nvSpPr>
        <p:spPr>
          <a:xfrm>
            <a:off x="684213" y="274638"/>
            <a:ext cx="7775575" cy="1143000"/>
          </a:xfrm>
          <a:solidFill>
            <a:schemeClr val="bg2">
              <a:lumMod val="75000"/>
            </a:schemeClr>
          </a:solidFill>
        </p:spPr>
        <p:txBody>
          <a:bodyPr/>
          <a:lstStyle/>
          <a:p>
            <a:pPr>
              <a:defRPr/>
            </a:pPr>
            <a:r>
              <a:rPr lang="cs-CZ" dirty="0" smtClean="0">
                <a:latin typeface="Broadway" pitchFamily="82" charset="0"/>
              </a:rPr>
              <a:t>J    A    Z    </a:t>
            </a:r>
            <a:r>
              <a:rPr lang="cs-CZ" dirty="0" err="1" smtClean="0">
                <a:latin typeface="Broadway" pitchFamily="82" charset="0"/>
              </a:rPr>
              <a:t>Z</a:t>
            </a:r>
            <a:endParaRPr lang="cs-CZ" dirty="0" smtClean="0"/>
          </a:p>
        </p:txBody>
      </p:sp>
      <p:pic>
        <p:nvPicPr>
          <p:cNvPr id="114691" name="Zástupný symbol pro obsah 3" descr="avdejev_jazz-blues_90x100_240001-900x444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684213" y="1628775"/>
            <a:ext cx="7775575" cy="467995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Nadpis 1"/>
          <p:cNvSpPr>
            <a:spLocks noGrp="1"/>
          </p:cNvSpPr>
          <p:nvPr>
            <p:ph type="title"/>
          </p:nvPr>
        </p:nvSpPr>
        <p:spPr>
          <a:solidFill>
            <a:schemeClr val="bg2">
              <a:lumMod val="75000"/>
            </a:schemeClr>
          </a:solidFill>
        </p:spPr>
        <p:txBody>
          <a:bodyPr/>
          <a:lstStyle/>
          <a:p>
            <a:pPr>
              <a:defRPr/>
            </a:pPr>
            <a:r>
              <a:rPr lang="cs-CZ" dirty="0" smtClean="0">
                <a:latin typeface="Broadway" pitchFamily="82" charset="0"/>
              </a:rPr>
              <a:t> </a:t>
            </a:r>
            <a:r>
              <a:rPr lang="cs-CZ" sz="5400" dirty="0" smtClean="0">
                <a:latin typeface="Broadway" pitchFamily="82" charset="0"/>
              </a:rPr>
              <a:t>J    A    Z    </a:t>
            </a:r>
            <a:r>
              <a:rPr lang="cs-CZ" sz="5400" dirty="0" err="1" smtClean="0">
                <a:latin typeface="Broadway" pitchFamily="82" charset="0"/>
              </a:rPr>
              <a:t>Z</a:t>
            </a:r>
            <a:r>
              <a:rPr lang="cs-CZ" dirty="0" smtClean="0"/>
              <a:t/>
            </a:r>
            <a:br>
              <a:rPr lang="cs-CZ" dirty="0" smtClean="0"/>
            </a:br>
            <a:r>
              <a:rPr lang="cs-CZ" sz="2000" dirty="0" smtClean="0">
                <a:latin typeface="Broadway" pitchFamily="82" charset="0"/>
              </a:rPr>
              <a:t>hudba XX. století - „na pomezí žánrů“</a:t>
            </a:r>
          </a:p>
        </p:txBody>
      </p:sp>
      <p:sp>
        <p:nvSpPr>
          <p:cNvPr id="74755" name="Zástupný symbol pro obsah 2"/>
          <p:cNvSpPr>
            <a:spLocks noGrp="1"/>
          </p:cNvSpPr>
          <p:nvPr>
            <p:ph idx="1"/>
          </p:nvPr>
        </p:nvSpPr>
        <p:spPr>
          <a:solidFill>
            <a:schemeClr val="accent6">
              <a:lumMod val="60000"/>
              <a:lumOff val="40000"/>
            </a:schemeClr>
          </a:solidFill>
        </p:spPr>
        <p:txBody>
          <a:bodyPr/>
          <a:lstStyle/>
          <a:p>
            <a:pPr algn="ctr">
              <a:buFont typeface="Arial" charset="0"/>
              <a:buNone/>
              <a:defRPr/>
            </a:pPr>
            <a:endParaRPr lang="cs-CZ" u="sng" dirty="0" smtClean="0"/>
          </a:p>
          <a:p>
            <a:pPr>
              <a:defRPr/>
            </a:pPr>
            <a:r>
              <a:rPr lang="cs-CZ" sz="2400" dirty="0" smtClean="0"/>
              <a:t>Jazz vznikl ve městě </a:t>
            </a:r>
            <a:r>
              <a:rPr lang="cs-CZ" sz="2400" b="1" dirty="0" smtClean="0"/>
              <a:t>New Orleans</a:t>
            </a:r>
            <a:r>
              <a:rPr lang="cs-CZ" sz="2400" dirty="0" smtClean="0"/>
              <a:t>, kterému se přezdívá „Mekka jazzu“ . V květnu roku 1917 vznikla 1. jazzová nahrávka, takže </a:t>
            </a:r>
            <a:r>
              <a:rPr lang="cs-CZ" sz="2400" u="sng" dirty="0" smtClean="0"/>
              <a:t>jazz oslavil své 100 výročí</a:t>
            </a:r>
          </a:p>
          <a:p>
            <a:pPr>
              <a:defRPr/>
            </a:pPr>
            <a:r>
              <a:rPr lang="cs-CZ" sz="2400" dirty="0" smtClean="0"/>
              <a:t>Z New </a:t>
            </a:r>
            <a:r>
              <a:rPr lang="cs-CZ" sz="2400" dirty="0" err="1" smtClean="0"/>
              <a:t>Orleáns</a:t>
            </a:r>
            <a:r>
              <a:rPr lang="cs-CZ" sz="2400" dirty="0" smtClean="0"/>
              <a:t> se zanedlouho jazz přestěhoval do </a:t>
            </a:r>
            <a:r>
              <a:rPr lang="cs-CZ" sz="2400" b="1" dirty="0" smtClean="0"/>
              <a:t>Chicaga</a:t>
            </a:r>
            <a:r>
              <a:rPr lang="cs-CZ" sz="2400" dirty="0" smtClean="0"/>
              <a:t> a naposledy do </a:t>
            </a:r>
            <a:r>
              <a:rPr lang="cs-CZ" sz="2400" b="1" dirty="0" smtClean="0"/>
              <a:t>New Yorku </a:t>
            </a:r>
            <a:r>
              <a:rPr lang="cs-CZ" sz="2400" dirty="0" smtClean="0"/>
              <a:t>a odtud do celého světa.</a:t>
            </a:r>
          </a:p>
          <a:p>
            <a:pPr>
              <a:defRPr/>
            </a:pPr>
            <a:r>
              <a:rPr lang="cs-CZ" sz="2400" dirty="0" smtClean="0"/>
              <a:t>Podíl na jeho vývoji měli jak </a:t>
            </a:r>
            <a:r>
              <a:rPr lang="cs-CZ" sz="2400" b="1" dirty="0" err="1" smtClean="0"/>
              <a:t>Afroameričané</a:t>
            </a:r>
            <a:r>
              <a:rPr lang="cs-CZ" sz="2400" dirty="0" smtClean="0"/>
              <a:t> se svými </a:t>
            </a:r>
            <a:r>
              <a:rPr lang="cs-CZ" sz="2400" u="sng" dirty="0" smtClean="0"/>
              <a:t>rytmy</a:t>
            </a:r>
            <a:r>
              <a:rPr lang="cs-CZ" sz="2400" dirty="0" smtClean="0"/>
              <a:t>, tak i </a:t>
            </a:r>
            <a:r>
              <a:rPr lang="cs-CZ" sz="2400" b="1" dirty="0" smtClean="0"/>
              <a:t>Evropané</a:t>
            </a:r>
            <a:r>
              <a:rPr lang="cs-CZ" sz="2400" dirty="0" smtClean="0"/>
              <a:t>, kteří jej obohatili </a:t>
            </a:r>
            <a:r>
              <a:rPr lang="cs-CZ" sz="2400" u="sng" dirty="0" smtClean="0"/>
              <a:t>harmonií</a:t>
            </a:r>
            <a:r>
              <a:rPr lang="cs-CZ" sz="2400" dirty="0" smtClean="0"/>
              <a:t> (Anglie) nebo </a:t>
            </a:r>
            <a:r>
              <a:rPr lang="cs-CZ" sz="2400" u="sng" dirty="0" smtClean="0"/>
              <a:t>hudebními nástroji </a:t>
            </a:r>
            <a:r>
              <a:rPr lang="cs-CZ" sz="2400" dirty="0" smtClean="0"/>
              <a:t>– saxofon (Francie )</a:t>
            </a:r>
          </a:p>
          <a:p>
            <a:pPr>
              <a:defRPr/>
            </a:pPr>
            <a:r>
              <a:rPr lang="cs-CZ" sz="2400" dirty="0" smtClean="0"/>
              <a:t>Jazz se vyvinul z blues, spirituálů a </a:t>
            </a:r>
            <a:r>
              <a:rPr lang="cs-CZ" sz="2400" dirty="0" err="1" smtClean="0"/>
              <a:t>worksongu</a:t>
            </a:r>
            <a:endParaRPr lang="cs-CZ" sz="2400" dirty="0" smtClean="0"/>
          </a:p>
          <a:p>
            <a:pPr>
              <a:defRPr/>
            </a:pPr>
            <a:endParaRPr lang="cs-CZ" sz="2400" dirty="0" smtClean="0"/>
          </a:p>
          <a:p>
            <a:pPr>
              <a:defRPr/>
            </a:pPr>
            <a:endParaRPr lang="cs-CZ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Nadpis 1"/>
          <p:cNvSpPr>
            <a:spLocks noGrp="1"/>
          </p:cNvSpPr>
          <p:nvPr>
            <p:ph type="title"/>
          </p:nvPr>
        </p:nvSpPr>
        <p:spPr>
          <a:solidFill>
            <a:schemeClr val="bg2">
              <a:lumMod val="75000"/>
            </a:schemeClr>
          </a:solidFill>
        </p:spPr>
        <p:txBody>
          <a:bodyPr/>
          <a:lstStyle/>
          <a:p>
            <a:pPr>
              <a:defRPr/>
            </a:pPr>
            <a:r>
              <a:rPr lang="cs-CZ" dirty="0" smtClean="0">
                <a:latin typeface="Broadway" pitchFamily="82" charset="0"/>
              </a:rPr>
              <a:t>C o    j e    J    A    Z    </a:t>
            </a:r>
            <a:r>
              <a:rPr lang="cs-CZ" dirty="0" err="1" smtClean="0">
                <a:latin typeface="Broadway" pitchFamily="82" charset="0"/>
              </a:rPr>
              <a:t>Z</a:t>
            </a:r>
            <a:r>
              <a:rPr lang="cs-CZ" dirty="0" smtClean="0">
                <a:latin typeface="Broadway" pitchFamily="82" charset="0"/>
              </a:rPr>
              <a:t> ?</a:t>
            </a:r>
            <a:endParaRPr lang="cs-CZ" dirty="0" smtClean="0"/>
          </a:p>
        </p:txBody>
      </p:sp>
      <p:sp>
        <p:nvSpPr>
          <p:cNvPr id="75779" name="Zástupný symbol pro obsah 2"/>
          <p:cNvSpPr>
            <a:spLocks noGrp="1"/>
          </p:cNvSpPr>
          <p:nvPr>
            <p:ph idx="1"/>
          </p:nvPr>
        </p:nvSpPr>
        <p:spPr>
          <a:solidFill>
            <a:schemeClr val="accent2">
              <a:lumMod val="40000"/>
              <a:lumOff val="60000"/>
            </a:schemeClr>
          </a:solidFill>
        </p:spPr>
        <p:txBody>
          <a:bodyPr/>
          <a:lstStyle/>
          <a:p>
            <a:pPr>
              <a:defRPr/>
            </a:pPr>
            <a:r>
              <a:rPr lang="cs-CZ" sz="2400" dirty="0" smtClean="0"/>
              <a:t>Jazz dělá jazzem to, že obsahuje </a:t>
            </a:r>
            <a:r>
              <a:rPr lang="cs-CZ" sz="2400" b="1" dirty="0" smtClean="0"/>
              <a:t>improvizaci</a:t>
            </a:r>
            <a:r>
              <a:rPr lang="cs-CZ" sz="2400" dirty="0" smtClean="0"/>
              <a:t> (sólo vymyšlené přímo na místě), schopnost improvizace je veliké umění </a:t>
            </a:r>
          </a:p>
          <a:p>
            <a:pPr>
              <a:defRPr/>
            </a:pPr>
            <a:r>
              <a:rPr lang="cs-CZ" sz="2400" b="1" dirty="0" smtClean="0"/>
              <a:t>Blues</a:t>
            </a:r>
            <a:r>
              <a:rPr lang="cs-CZ" sz="2400" dirty="0" smtClean="0"/>
              <a:t> – kořen jazzu, z něhož se využívá 12ti taktová bluesová forma tzv. </a:t>
            </a:r>
            <a:r>
              <a:rPr lang="cs-CZ" sz="2400" b="1" dirty="0" smtClean="0"/>
              <a:t>„dvanáctka“. </a:t>
            </a:r>
            <a:r>
              <a:rPr lang="cs-CZ" sz="2400" dirty="0" smtClean="0"/>
              <a:t>Dále se používají tzv. </a:t>
            </a:r>
            <a:r>
              <a:rPr lang="cs-CZ" sz="2400" b="1" dirty="0" err="1" smtClean="0"/>
              <a:t>blue</a:t>
            </a:r>
            <a:r>
              <a:rPr lang="cs-CZ" sz="2400" b="1" dirty="0" smtClean="0"/>
              <a:t> tóny </a:t>
            </a:r>
            <a:r>
              <a:rPr lang="cs-CZ" sz="2400" dirty="0" smtClean="0"/>
              <a:t>v rámci bluesové stupnice (např., že se zahraje malá 3 a 7 v dur)</a:t>
            </a:r>
          </a:p>
          <a:p>
            <a:pPr>
              <a:defRPr/>
            </a:pPr>
            <a:r>
              <a:rPr lang="cs-CZ" sz="2400" dirty="0" smtClean="0"/>
              <a:t>Jazz lze zahrát na cokoli, ale nejvíce se hraje na </a:t>
            </a:r>
            <a:r>
              <a:rPr lang="cs-CZ" sz="2400" b="1" dirty="0" smtClean="0"/>
              <a:t>saxofon</a:t>
            </a:r>
            <a:r>
              <a:rPr lang="cs-CZ" sz="2400" dirty="0" smtClean="0"/>
              <a:t>, </a:t>
            </a:r>
            <a:r>
              <a:rPr lang="cs-CZ" sz="2400" b="1" dirty="0" smtClean="0"/>
              <a:t>trubku, pozoun, piano,</a:t>
            </a:r>
            <a:r>
              <a:rPr lang="cs-CZ" sz="2400" b="1" dirty="0" err="1" smtClean="0"/>
              <a:t>banjo</a:t>
            </a:r>
            <a:r>
              <a:rPr lang="cs-CZ" sz="2400" b="1" dirty="0" smtClean="0"/>
              <a:t>,kytaru, bicí, kontrabas, vibrafon a  zpěv</a:t>
            </a:r>
            <a:r>
              <a:rPr lang="cs-CZ" sz="2400" dirty="0" smtClean="0"/>
              <a:t>.</a:t>
            </a:r>
          </a:p>
          <a:p>
            <a:pPr>
              <a:defRPr/>
            </a:pPr>
            <a:r>
              <a:rPr lang="cs-CZ" sz="2400" dirty="0" smtClean="0"/>
              <a:t>Jazzovému improvizovanému zpěvu-sólu bez textu se říká </a:t>
            </a:r>
            <a:r>
              <a:rPr lang="cs-CZ" sz="2400" b="1" dirty="0" smtClean="0"/>
              <a:t>scat </a:t>
            </a:r>
            <a:r>
              <a:rPr lang="cs-CZ" sz="2400" dirty="0" smtClean="0"/>
              <a:t>(sket)- vymyslel Louis Armstrong</a:t>
            </a:r>
            <a:endParaRPr lang="cs-CZ" sz="2400" b="1" dirty="0" smtClean="0"/>
          </a:p>
          <a:p>
            <a:pPr>
              <a:defRPr/>
            </a:pPr>
            <a:endParaRPr lang="cs-CZ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Nadpis 1"/>
          <p:cNvSpPr>
            <a:spLocks noGrp="1"/>
          </p:cNvSpPr>
          <p:nvPr>
            <p:ph type="title"/>
          </p:nvPr>
        </p:nvSpPr>
        <p:spPr>
          <a:solidFill>
            <a:schemeClr val="bg2">
              <a:lumMod val="75000"/>
            </a:schemeClr>
          </a:solidFill>
        </p:spPr>
        <p:txBody>
          <a:bodyPr/>
          <a:lstStyle/>
          <a:p>
            <a:pPr>
              <a:defRPr/>
            </a:pPr>
            <a:r>
              <a:rPr lang="cs-CZ" dirty="0" smtClean="0">
                <a:latin typeface="Broadway" pitchFamily="82" charset="0"/>
              </a:rPr>
              <a:t>   J    A    Z    </a:t>
            </a:r>
            <a:r>
              <a:rPr lang="cs-CZ" dirty="0" err="1" smtClean="0">
                <a:latin typeface="Broadway" pitchFamily="82" charset="0"/>
              </a:rPr>
              <a:t>Z</a:t>
            </a:r>
            <a:r>
              <a:rPr lang="cs-CZ" dirty="0" smtClean="0">
                <a:latin typeface="Broadway" pitchFamily="82" charset="0"/>
              </a:rPr>
              <a:t>     inspirující:</a:t>
            </a:r>
            <a:endParaRPr lang="cs-CZ" dirty="0" smtClean="0"/>
          </a:p>
        </p:txBody>
      </p:sp>
      <p:sp>
        <p:nvSpPr>
          <p:cNvPr id="76803" name="Zástupný symbol pro obsah 2"/>
          <p:cNvSpPr>
            <a:spLocks noGrp="1"/>
          </p:cNvSpPr>
          <p:nvPr>
            <p:ph idx="1"/>
          </p:nvPr>
        </p:nvSpPr>
        <p:spPr>
          <a:solidFill>
            <a:schemeClr val="accent2">
              <a:lumMod val="60000"/>
              <a:lumOff val="40000"/>
            </a:schemeClr>
          </a:solidFill>
        </p:spPr>
        <p:txBody>
          <a:bodyPr/>
          <a:lstStyle/>
          <a:p>
            <a:pPr>
              <a:defRPr/>
            </a:pPr>
            <a:r>
              <a:rPr lang="cs-CZ" sz="1800" u="sng" dirty="0" smtClean="0"/>
              <a:t>Z jazzu a blues vznikly  hudební žánry, které následovaly :</a:t>
            </a:r>
          </a:p>
          <a:p>
            <a:pPr>
              <a:defRPr/>
            </a:pPr>
            <a:r>
              <a:rPr lang="cs-CZ" sz="1800" b="1" dirty="0" smtClean="0"/>
              <a:t>Rock n </a:t>
            </a:r>
            <a:r>
              <a:rPr lang="cs-CZ" sz="1800" b="1" dirty="0" err="1" smtClean="0"/>
              <a:t>Roll</a:t>
            </a:r>
            <a:r>
              <a:rPr lang="cs-CZ" sz="1800" dirty="0" smtClean="0"/>
              <a:t>-  vychází z </a:t>
            </a:r>
            <a:r>
              <a:rPr lang="cs-CZ" sz="1800" u="sng" dirty="0" smtClean="0"/>
              <a:t>přímé linie blues</a:t>
            </a:r>
            <a:r>
              <a:rPr lang="cs-CZ" sz="1800" dirty="0" smtClean="0"/>
              <a:t>-využívá „dvanáctku“, swing, zjednodušení harmonie i </a:t>
            </a:r>
            <a:r>
              <a:rPr lang="cs-CZ" sz="1800" dirty="0" err="1" smtClean="0"/>
              <a:t>chorusů</a:t>
            </a:r>
            <a:r>
              <a:rPr lang="cs-CZ" sz="1800" dirty="0" smtClean="0"/>
              <a:t>. </a:t>
            </a:r>
          </a:p>
          <a:p>
            <a:pPr>
              <a:defRPr/>
            </a:pPr>
            <a:r>
              <a:rPr lang="cs-CZ" sz="1800" u="sng" dirty="0" smtClean="0"/>
              <a:t>Z linie blues a </a:t>
            </a:r>
            <a:r>
              <a:rPr lang="cs-CZ" sz="1800" u="sng" dirty="0" err="1" smtClean="0"/>
              <a:t>rocknrollu</a:t>
            </a:r>
            <a:r>
              <a:rPr lang="cs-CZ" sz="1800" dirty="0" smtClean="0"/>
              <a:t>  později vznikl </a:t>
            </a:r>
            <a:r>
              <a:rPr lang="cs-CZ" sz="1800" b="1" dirty="0" smtClean="0"/>
              <a:t>rock</a:t>
            </a:r>
            <a:r>
              <a:rPr lang="cs-CZ" sz="1800" dirty="0" smtClean="0"/>
              <a:t>,  </a:t>
            </a:r>
            <a:r>
              <a:rPr lang="cs-CZ" sz="1800" b="1" dirty="0" smtClean="0"/>
              <a:t>hardrock </a:t>
            </a:r>
            <a:r>
              <a:rPr lang="cs-CZ" sz="1800" dirty="0" smtClean="0"/>
              <a:t>a z něj dále </a:t>
            </a:r>
            <a:r>
              <a:rPr lang="cs-CZ" sz="1800" b="1" dirty="0" smtClean="0"/>
              <a:t>metal </a:t>
            </a:r>
            <a:r>
              <a:rPr lang="cs-CZ" sz="1800" dirty="0" smtClean="0"/>
              <a:t>s jeho odnožemi, ale také </a:t>
            </a:r>
            <a:r>
              <a:rPr lang="cs-CZ" sz="1800" b="1" dirty="0" smtClean="0"/>
              <a:t>jazzrock , funky a </a:t>
            </a:r>
            <a:r>
              <a:rPr lang="cs-CZ" sz="1800" b="1" dirty="0" err="1" smtClean="0"/>
              <a:t>artrock</a:t>
            </a:r>
            <a:r>
              <a:rPr lang="cs-CZ" sz="1800" dirty="0" smtClean="0"/>
              <a:t> (např. Pink </a:t>
            </a:r>
            <a:r>
              <a:rPr lang="cs-CZ" sz="1800" dirty="0" err="1" smtClean="0"/>
              <a:t>Floyd</a:t>
            </a:r>
            <a:r>
              <a:rPr lang="cs-CZ" sz="1800" dirty="0" smtClean="0"/>
              <a:t>)</a:t>
            </a:r>
          </a:p>
          <a:p>
            <a:pPr>
              <a:defRPr/>
            </a:pPr>
            <a:r>
              <a:rPr lang="cs-CZ" sz="1800" b="1" dirty="0" smtClean="0"/>
              <a:t>Ragtime </a:t>
            </a:r>
            <a:r>
              <a:rPr lang="cs-CZ" sz="1800" dirty="0" smtClean="0"/>
              <a:t>- součást jazzu kde se neimprovizuje, vše je napsané v notách (</a:t>
            </a:r>
            <a:r>
              <a:rPr lang="cs-CZ" sz="1800" dirty="0" err="1" smtClean="0"/>
              <a:t>Scott</a:t>
            </a:r>
            <a:r>
              <a:rPr lang="cs-CZ" sz="1800" dirty="0" smtClean="0"/>
              <a:t> </a:t>
            </a:r>
            <a:r>
              <a:rPr lang="cs-CZ" sz="1800" dirty="0" err="1" smtClean="0"/>
              <a:t>Joplin</a:t>
            </a:r>
            <a:r>
              <a:rPr lang="cs-CZ" sz="1800" dirty="0" smtClean="0"/>
              <a:t>) = Snaha o vytvoření afroamerické vážné hudby</a:t>
            </a:r>
          </a:p>
          <a:p>
            <a:pPr>
              <a:defRPr/>
            </a:pPr>
            <a:r>
              <a:rPr lang="cs-CZ" sz="1800" b="1" dirty="0" smtClean="0"/>
              <a:t>Swing</a:t>
            </a:r>
            <a:r>
              <a:rPr lang="cs-CZ" sz="1800" dirty="0" smtClean="0"/>
              <a:t> – taneční styl i specifický rytmus (v současnosti populární tzv. </a:t>
            </a:r>
            <a:r>
              <a:rPr lang="cs-CZ" sz="1800" dirty="0" err="1" smtClean="0"/>
              <a:t>elektroswing</a:t>
            </a:r>
            <a:r>
              <a:rPr lang="cs-CZ" sz="1800" dirty="0" smtClean="0"/>
              <a:t>)</a:t>
            </a:r>
          </a:p>
          <a:p>
            <a:pPr>
              <a:defRPr/>
            </a:pPr>
            <a:r>
              <a:rPr lang="cs-CZ" sz="1800" u="sng" dirty="0" smtClean="0"/>
              <a:t>Jazzová „suita“ obsahuje </a:t>
            </a:r>
            <a:r>
              <a:rPr lang="cs-CZ" sz="1800" dirty="0" smtClean="0"/>
              <a:t>: (swing, latin, balada, funky)</a:t>
            </a:r>
          </a:p>
          <a:p>
            <a:pPr>
              <a:defRPr/>
            </a:pPr>
            <a:r>
              <a:rPr lang="cs-CZ" sz="1800" dirty="0" smtClean="0"/>
              <a:t>Skladatelé jazzových hitů: </a:t>
            </a:r>
            <a:r>
              <a:rPr lang="cs-CZ" sz="1800" dirty="0" err="1" smtClean="0"/>
              <a:t>George</a:t>
            </a:r>
            <a:r>
              <a:rPr lang="cs-CZ" sz="1800" dirty="0" smtClean="0"/>
              <a:t> </a:t>
            </a:r>
            <a:r>
              <a:rPr lang="cs-CZ" sz="1800" dirty="0" err="1" smtClean="0"/>
              <a:t>Gerschwin</a:t>
            </a:r>
            <a:r>
              <a:rPr lang="cs-CZ" sz="1800" dirty="0" smtClean="0"/>
              <a:t>, </a:t>
            </a:r>
            <a:r>
              <a:rPr lang="cs-CZ" sz="1800" dirty="0" err="1" smtClean="0"/>
              <a:t>Duke</a:t>
            </a:r>
            <a:r>
              <a:rPr lang="cs-CZ" sz="1800" dirty="0" smtClean="0"/>
              <a:t> </a:t>
            </a:r>
            <a:r>
              <a:rPr lang="cs-CZ" sz="1800" dirty="0" err="1" smtClean="0"/>
              <a:t>Ellington</a:t>
            </a:r>
            <a:r>
              <a:rPr lang="cs-CZ" sz="1800" dirty="0" smtClean="0"/>
              <a:t>, John </a:t>
            </a:r>
            <a:r>
              <a:rPr lang="cs-CZ" sz="1800" dirty="0" err="1" smtClean="0"/>
              <a:t>Cander</a:t>
            </a:r>
            <a:endParaRPr lang="cs-CZ" sz="1800" dirty="0" smtClean="0"/>
          </a:p>
          <a:p>
            <a:pPr>
              <a:defRPr/>
            </a:pPr>
            <a:r>
              <a:rPr lang="cs-CZ" sz="1800" dirty="0" smtClean="0"/>
              <a:t>Mezi současné světové popularizátory jazzu patří  např.  Diana </a:t>
            </a:r>
            <a:r>
              <a:rPr lang="cs-CZ" sz="1800" dirty="0" err="1" smtClean="0"/>
              <a:t>Krall</a:t>
            </a:r>
            <a:r>
              <a:rPr lang="cs-CZ" sz="1800" dirty="0" smtClean="0"/>
              <a:t>, </a:t>
            </a:r>
            <a:r>
              <a:rPr lang="cs-CZ" sz="1800" dirty="0" err="1" smtClean="0"/>
              <a:t>Winton</a:t>
            </a:r>
            <a:r>
              <a:rPr lang="cs-CZ" sz="1800" dirty="0" smtClean="0"/>
              <a:t> </a:t>
            </a:r>
            <a:r>
              <a:rPr lang="cs-CZ" sz="1800" dirty="0" err="1" smtClean="0"/>
              <a:t>Marsallis</a:t>
            </a:r>
            <a:r>
              <a:rPr lang="cs-CZ" sz="1800" dirty="0" smtClean="0"/>
              <a:t>, </a:t>
            </a:r>
            <a:r>
              <a:rPr lang="cs-CZ" sz="1800" dirty="0" err="1" smtClean="0"/>
              <a:t>Candy</a:t>
            </a:r>
            <a:r>
              <a:rPr lang="cs-CZ" sz="1800" dirty="0" smtClean="0"/>
              <a:t> </a:t>
            </a:r>
            <a:r>
              <a:rPr lang="cs-CZ" sz="1800" dirty="0" err="1" smtClean="0"/>
              <a:t>Duffler</a:t>
            </a:r>
            <a:r>
              <a:rPr lang="cs-CZ" sz="1800" dirty="0" smtClean="0"/>
              <a:t>, </a:t>
            </a:r>
            <a:r>
              <a:rPr lang="cs-CZ" sz="1800" dirty="0" err="1" smtClean="0"/>
              <a:t>Herbie</a:t>
            </a:r>
            <a:r>
              <a:rPr lang="cs-CZ" sz="1800" dirty="0" smtClean="0"/>
              <a:t> </a:t>
            </a:r>
            <a:r>
              <a:rPr lang="cs-CZ" sz="1800" dirty="0" err="1" smtClean="0"/>
              <a:t>Hancock</a:t>
            </a:r>
            <a:r>
              <a:rPr lang="cs-CZ" sz="1800" dirty="0" smtClean="0"/>
              <a:t>,  zpěvačka ZAZ</a:t>
            </a:r>
          </a:p>
          <a:p>
            <a:pPr>
              <a:defRPr/>
            </a:pPr>
            <a:r>
              <a:rPr lang="cs-CZ" sz="1800" dirty="0" smtClean="0"/>
              <a:t>U nás pak Ondřej Havelka,  Vojta </a:t>
            </a:r>
            <a:r>
              <a:rPr lang="cs-CZ" sz="1800" dirty="0" err="1" smtClean="0"/>
              <a:t>Dyk</a:t>
            </a:r>
            <a:r>
              <a:rPr lang="cs-CZ" sz="1800" dirty="0" smtClean="0"/>
              <a:t>, Emil </a:t>
            </a:r>
            <a:r>
              <a:rPr lang="cs-CZ" sz="1800" dirty="0" err="1" smtClean="0"/>
              <a:t>Viklický</a:t>
            </a:r>
            <a:r>
              <a:rPr lang="cs-CZ" sz="1800" dirty="0" smtClean="0"/>
              <a:t>, </a:t>
            </a:r>
            <a:r>
              <a:rPr lang="cs-CZ" sz="1800" dirty="0" err="1" smtClean="0"/>
              <a:t>Laco</a:t>
            </a:r>
            <a:r>
              <a:rPr lang="cs-CZ" sz="1800" dirty="0" smtClean="0"/>
              <a:t> </a:t>
            </a:r>
            <a:r>
              <a:rPr lang="cs-CZ" sz="1800" dirty="0" err="1" smtClean="0"/>
              <a:t>Déczi</a:t>
            </a:r>
            <a:r>
              <a:rPr lang="cs-CZ" sz="1800" dirty="0" smtClean="0"/>
              <a:t>, dříve Jaroslav  Ježek, Jiří </a:t>
            </a:r>
            <a:r>
              <a:rPr lang="cs-CZ" sz="1800" dirty="0" err="1" smtClean="0"/>
              <a:t>Traxler</a:t>
            </a:r>
            <a:r>
              <a:rPr lang="cs-CZ" sz="1800" dirty="0" smtClean="0"/>
              <a:t>, Jiří Suchý a Jiří </a:t>
            </a:r>
            <a:r>
              <a:rPr lang="cs-CZ" sz="1800" dirty="0" err="1" smtClean="0"/>
              <a:t>Šlitr</a:t>
            </a:r>
            <a:r>
              <a:rPr lang="cs-CZ" sz="1800" dirty="0" smtClean="0"/>
              <a:t>, Karel Velebný a zpěvačka Eva </a:t>
            </a:r>
            <a:r>
              <a:rPr lang="cs-CZ" sz="1800" dirty="0" err="1" smtClean="0"/>
              <a:t>Olmerová</a:t>
            </a:r>
            <a:endParaRPr lang="cs-CZ" sz="1800" dirty="0" smtClean="0"/>
          </a:p>
          <a:p>
            <a:pPr>
              <a:defRPr/>
            </a:pPr>
            <a:endParaRPr lang="cs-CZ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TextovéPole 1"/>
          <p:cNvSpPr txBox="1">
            <a:spLocks noChangeArrowheads="1"/>
          </p:cNvSpPr>
          <p:nvPr/>
        </p:nvSpPr>
        <p:spPr bwMode="auto">
          <a:xfrm>
            <a:off x="250825" y="188913"/>
            <a:ext cx="8642350" cy="646112"/>
          </a:xfrm>
          <a:prstGeom prst="rect">
            <a:avLst/>
          </a:prstGeom>
          <a:solidFill>
            <a:schemeClr val="bg2">
              <a:lumMod val="75000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cs-CZ" sz="3600" dirty="0">
                <a:latin typeface="Broadway" pitchFamily="82" charset="0"/>
              </a:rPr>
              <a:t>Křížovka</a:t>
            </a:r>
            <a:r>
              <a:rPr lang="cs-CZ" sz="3600" dirty="0">
                <a:latin typeface="Matura MT Script Capitals" pitchFamily="66" charset="0"/>
              </a:rPr>
              <a:t>   –   </a:t>
            </a:r>
            <a:r>
              <a:rPr lang="cs-CZ" sz="3600" dirty="0">
                <a:latin typeface="Broadway" pitchFamily="82" charset="0"/>
              </a:rPr>
              <a:t>J A Z </a:t>
            </a:r>
            <a:r>
              <a:rPr lang="cs-CZ" sz="3600" dirty="0" err="1">
                <a:latin typeface="Broadway" pitchFamily="82" charset="0"/>
              </a:rPr>
              <a:t>Z</a:t>
            </a:r>
            <a:r>
              <a:rPr lang="cs-CZ" sz="3600" dirty="0">
                <a:latin typeface="Matura MT Script Capitals" pitchFamily="66" charset="0"/>
              </a:rPr>
              <a:t> </a:t>
            </a:r>
          </a:p>
        </p:txBody>
      </p:sp>
      <p:graphicFrame>
        <p:nvGraphicFramePr>
          <p:cNvPr id="5" name="Tabulka 4"/>
          <p:cNvGraphicFramePr>
            <a:graphicFrameLocks noGrp="1"/>
          </p:cNvGraphicFramePr>
          <p:nvPr/>
        </p:nvGraphicFramePr>
        <p:xfrm>
          <a:off x="179388" y="930275"/>
          <a:ext cx="5976788" cy="5231793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53988"/>
                <a:gridCol w="486521"/>
                <a:gridCol w="499775"/>
                <a:gridCol w="504056"/>
                <a:gridCol w="504056"/>
                <a:gridCol w="504056"/>
                <a:gridCol w="504056"/>
                <a:gridCol w="504056"/>
                <a:gridCol w="504056"/>
                <a:gridCol w="504056"/>
                <a:gridCol w="504056"/>
                <a:gridCol w="504056"/>
              </a:tblGrid>
              <a:tr h="713426"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ACA16C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ACA16C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ACA16C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CFCFD5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cs-CZ" sz="3200" dirty="0" smtClean="0"/>
                        <a:t>?</a:t>
                      </a:r>
                      <a:endParaRPr lang="cs-CZ" sz="3200" dirty="0"/>
                    </a:p>
                  </a:txBody>
                  <a:tcP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CFCFD5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CFCFD5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CFCFD5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CFCFD5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CFCFD5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ACA16C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ACA16C"/>
                    </a:solidFill>
                  </a:tcPr>
                </a:tc>
              </a:tr>
              <a:tr h="645481"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CFCFD5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CFCFD5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CFCFD5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CFCFD5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CFCFD5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CFCFD5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ACA16C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ACA16C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ACA16C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ACA16C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ACA16C"/>
                    </a:solidFill>
                  </a:tcPr>
                </a:tc>
              </a:tr>
              <a:tr h="645481"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ACA16C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ACA16C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ACA16C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ACA16C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CFCFD5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CFCFD5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CFCFD5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CFCFD5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CFCFD5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ACA16C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ACA16C"/>
                    </a:solidFill>
                  </a:tcPr>
                </a:tc>
              </a:tr>
              <a:tr h="645481"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ACA16C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ACA16C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ACA16C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CFCFD5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CFCFD5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CFCFD5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CFCFD5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CFCFD5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CFCFD5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CFCFD5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CFCFD5"/>
                    </a:solidFill>
                  </a:tcPr>
                </a:tc>
              </a:tr>
              <a:tr h="645481"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ACA16C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ACA16C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CFCFD5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CFCFD5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CFCFD5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ACA16C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ACA16C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ACA16C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ACA16C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ACA16C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ACA16C"/>
                    </a:solidFill>
                  </a:tcPr>
                </a:tc>
              </a:tr>
              <a:tr h="645481"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CFCFD5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CFCFD5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CFCFD5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CFCFD5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CFCFD5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CFCFD5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ACA16C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ACA16C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ACA16C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ACA16C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ACA16C"/>
                    </a:solidFill>
                  </a:tcPr>
                </a:tc>
              </a:tr>
              <a:tr h="645481"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ACA16C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CFCFD5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CFCFD5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CFCFD5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CFCFD5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CFCFD5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CFCFD5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CFCFD5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CFCFD5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CFCFD5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ACA16C"/>
                    </a:solidFill>
                  </a:tcPr>
                </a:tc>
              </a:tr>
              <a:tr h="645481"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ACA16C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CFCFD5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CFCFD5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CFCFD5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CFCFD5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ACA16C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ACA16C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ACA16C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ACA16C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ACA16C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ACA16C"/>
                    </a:solidFill>
                  </a:tcPr>
                </a:tc>
              </a:tr>
            </a:tbl>
          </a:graphicData>
        </a:graphic>
      </p:graphicFrame>
      <p:sp>
        <p:nvSpPr>
          <p:cNvPr id="124026" name="TextovéPole 3"/>
          <p:cNvSpPr txBox="1">
            <a:spLocks noChangeArrowheads="1"/>
          </p:cNvSpPr>
          <p:nvPr/>
        </p:nvSpPr>
        <p:spPr bwMode="auto">
          <a:xfrm>
            <a:off x="6084888" y="1052513"/>
            <a:ext cx="2486025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cs-CZ">
                <a:latin typeface="Calibri" pitchFamily="34" charset="0"/>
              </a:rPr>
              <a:t> 1. Obvyklý počet taktů v </a:t>
            </a:r>
          </a:p>
          <a:p>
            <a:r>
              <a:rPr lang="cs-CZ">
                <a:latin typeface="Calibri" pitchFamily="34" charset="0"/>
              </a:rPr>
              <a:t>     blues </a:t>
            </a:r>
          </a:p>
        </p:txBody>
      </p:sp>
      <p:sp>
        <p:nvSpPr>
          <p:cNvPr id="124027" name="TextovéPole 5"/>
          <p:cNvSpPr txBox="1">
            <a:spLocks noChangeArrowheads="1"/>
          </p:cNvSpPr>
          <p:nvPr/>
        </p:nvSpPr>
        <p:spPr bwMode="auto">
          <a:xfrm>
            <a:off x="6084888" y="1773238"/>
            <a:ext cx="2879725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cs-CZ">
                <a:latin typeface="Calibri" pitchFamily="34" charset="0"/>
              </a:rPr>
              <a:t>  2. Jazz Scotta Joplina</a:t>
            </a:r>
          </a:p>
        </p:txBody>
      </p:sp>
      <p:sp>
        <p:nvSpPr>
          <p:cNvPr id="124028" name="TextovéPole 7"/>
          <p:cNvSpPr txBox="1">
            <a:spLocks noChangeArrowheads="1"/>
          </p:cNvSpPr>
          <p:nvPr/>
        </p:nvSpPr>
        <p:spPr bwMode="auto">
          <a:xfrm>
            <a:off x="6084888" y="2349500"/>
            <a:ext cx="2344737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cs-CZ">
                <a:latin typeface="Calibri" pitchFamily="34" charset="0"/>
              </a:rPr>
              <a:t>  3. Pomalá věta z </a:t>
            </a:r>
          </a:p>
          <a:p>
            <a:r>
              <a:rPr lang="cs-CZ">
                <a:latin typeface="Calibri" pitchFamily="34" charset="0"/>
              </a:rPr>
              <a:t>    jazzové suity</a:t>
            </a:r>
          </a:p>
        </p:txBody>
      </p:sp>
      <p:sp>
        <p:nvSpPr>
          <p:cNvPr id="124029" name="TextovéPole 8"/>
          <p:cNvSpPr txBox="1">
            <a:spLocks noChangeArrowheads="1"/>
          </p:cNvSpPr>
          <p:nvPr/>
        </p:nvSpPr>
        <p:spPr bwMode="auto">
          <a:xfrm>
            <a:off x="6084888" y="3141663"/>
            <a:ext cx="3811587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cs-CZ">
                <a:latin typeface="Calibri" pitchFamily="34" charset="0"/>
              </a:rPr>
              <a:t>  4. Slavný trumpetista </a:t>
            </a:r>
          </a:p>
        </p:txBody>
      </p:sp>
      <p:sp>
        <p:nvSpPr>
          <p:cNvPr id="124030" name="TextovéPole 9"/>
          <p:cNvSpPr txBox="1">
            <a:spLocks noChangeArrowheads="1"/>
          </p:cNvSpPr>
          <p:nvPr/>
        </p:nvSpPr>
        <p:spPr bwMode="auto">
          <a:xfrm>
            <a:off x="6011863" y="3716338"/>
            <a:ext cx="277177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cs-CZ">
                <a:latin typeface="Calibri" pitchFamily="34" charset="0"/>
              </a:rPr>
              <a:t>    5. Improvizovaný zpěv</a:t>
            </a:r>
          </a:p>
        </p:txBody>
      </p:sp>
      <p:sp>
        <p:nvSpPr>
          <p:cNvPr id="124031" name="TextovéPole 10"/>
          <p:cNvSpPr txBox="1">
            <a:spLocks noChangeArrowheads="1"/>
          </p:cNvSpPr>
          <p:nvPr/>
        </p:nvSpPr>
        <p:spPr bwMode="auto">
          <a:xfrm>
            <a:off x="6156325" y="4292600"/>
            <a:ext cx="2663825" cy="92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cs-CZ">
                <a:latin typeface="Calibri" pitchFamily="34" charset="0"/>
              </a:rPr>
              <a:t> 6. nástroj, jenž dala jazzu  </a:t>
            </a:r>
          </a:p>
          <a:p>
            <a:r>
              <a:rPr lang="cs-CZ">
                <a:latin typeface="Calibri" pitchFamily="34" charset="0"/>
              </a:rPr>
              <a:t>  Francie  </a:t>
            </a:r>
          </a:p>
          <a:p>
            <a:r>
              <a:rPr lang="cs-CZ">
                <a:latin typeface="Calibri" pitchFamily="34" charset="0"/>
              </a:rPr>
              <a:t>     </a:t>
            </a:r>
          </a:p>
        </p:txBody>
      </p:sp>
      <p:sp>
        <p:nvSpPr>
          <p:cNvPr id="124032" name="TextovéPole 11"/>
          <p:cNvSpPr txBox="1">
            <a:spLocks noChangeArrowheads="1"/>
          </p:cNvSpPr>
          <p:nvPr/>
        </p:nvSpPr>
        <p:spPr bwMode="auto">
          <a:xfrm>
            <a:off x="6037263" y="5013325"/>
            <a:ext cx="3106737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cs-CZ">
                <a:latin typeface="Calibri" pitchFamily="34" charset="0"/>
              </a:rPr>
              <a:t>   7. Mecca jazzu</a:t>
            </a:r>
          </a:p>
        </p:txBody>
      </p:sp>
      <p:sp>
        <p:nvSpPr>
          <p:cNvPr id="124033" name="TextovéPole 12"/>
          <p:cNvSpPr txBox="1">
            <a:spLocks noChangeArrowheads="1"/>
          </p:cNvSpPr>
          <p:nvPr/>
        </p:nvSpPr>
        <p:spPr bwMode="auto">
          <a:xfrm>
            <a:off x="6084888" y="5589588"/>
            <a:ext cx="2676525" cy="922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cs-CZ">
                <a:latin typeface="Calibri" pitchFamily="34" charset="0"/>
              </a:rPr>
              <a:t>  8. Styl jazzu  </a:t>
            </a:r>
          </a:p>
          <a:p>
            <a:endParaRPr lang="cs-CZ">
              <a:latin typeface="Calibri" pitchFamily="34" charset="0"/>
            </a:endParaRPr>
          </a:p>
          <a:p>
            <a:endParaRPr lang="cs-CZ"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002" name="Nadpis 1"/>
          <p:cNvSpPr>
            <a:spLocks noGrp="1"/>
          </p:cNvSpPr>
          <p:nvPr>
            <p:ph type="title"/>
          </p:nvPr>
        </p:nvSpPr>
        <p:spPr>
          <a:solidFill>
            <a:srgbClr val="ACA16C"/>
          </a:solidFill>
        </p:spPr>
        <p:txBody>
          <a:bodyPr/>
          <a:lstStyle/>
          <a:p>
            <a:r>
              <a:rPr lang="cs-CZ" smtClean="0">
                <a:latin typeface="Bauhaus 93" pitchFamily="82" charset="0"/>
              </a:rPr>
              <a:t> World Music</a:t>
            </a:r>
            <a:br>
              <a:rPr lang="cs-CZ" smtClean="0">
                <a:latin typeface="Bauhaus 93" pitchFamily="82" charset="0"/>
              </a:rPr>
            </a:br>
            <a:r>
              <a:rPr lang="cs-CZ" sz="3200" smtClean="0">
                <a:latin typeface="Bauhaus 93" pitchFamily="82" charset="0"/>
              </a:rPr>
              <a:t>„aneb cesta kolem světa“</a:t>
            </a:r>
          </a:p>
        </p:txBody>
      </p:sp>
      <p:pic>
        <p:nvPicPr>
          <p:cNvPr id="128003" name="Zástupný symbol pro obsah 5" descr="Africa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1763713" y="1484313"/>
            <a:ext cx="5472112" cy="52578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Nadpis 1"/>
          <p:cNvSpPr>
            <a:spLocks noGrp="1"/>
          </p:cNvSpPr>
          <p:nvPr>
            <p:ph type="title"/>
          </p:nvPr>
        </p:nvSpPr>
        <p:spPr>
          <a:xfrm>
            <a:off x="539750" y="274638"/>
            <a:ext cx="8064500" cy="1143000"/>
          </a:xfrm>
          <a:solidFill>
            <a:schemeClr val="bg2">
              <a:lumMod val="75000"/>
            </a:schemeClr>
          </a:solidFill>
        </p:spPr>
        <p:txBody>
          <a:bodyPr/>
          <a:lstStyle/>
          <a:p>
            <a:pPr>
              <a:defRPr/>
            </a:pPr>
            <a:r>
              <a:rPr lang="cs-CZ" sz="5400" dirty="0" smtClean="0">
                <a:latin typeface="Lucida Calligraphy" pitchFamily="66" charset="0"/>
              </a:rPr>
              <a:t>Romantismus</a:t>
            </a:r>
            <a:endParaRPr lang="cs-CZ" sz="5400" dirty="0" smtClean="0"/>
          </a:p>
        </p:txBody>
      </p:sp>
      <p:sp>
        <p:nvSpPr>
          <p:cNvPr id="48131" name="Zástupný symbol pro obsah 3"/>
          <p:cNvSpPr>
            <a:spLocks noGrp="1"/>
          </p:cNvSpPr>
          <p:nvPr>
            <p:ph idx="1"/>
          </p:nvPr>
        </p:nvSpPr>
        <p:spPr>
          <a:xfrm>
            <a:off x="539750" y="1700213"/>
            <a:ext cx="8064500" cy="4425950"/>
          </a:xfrm>
          <a:solidFill>
            <a:schemeClr val="accent2">
              <a:lumMod val="40000"/>
              <a:lumOff val="60000"/>
            </a:schemeClr>
          </a:solidFill>
        </p:spPr>
        <p:txBody>
          <a:bodyPr/>
          <a:lstStyle/>
          <a:p>
            <a:pPr>
              <a:defRPr/>
            </a:pPr>
            <a:r>
              <a:rPr lang="cs-CZ" sz="2000" u="sng" dirty="0" smtClean="0"/>
              <a:t> Od  r. 1800 - 1913</a:t>
            </a:r>
            <a:endParaRPr lang="cs-CZ" sz="2000" dirty="0" smtClean="0"/>
          </a:p>
          <a:p>
            <a:pPr>
              <a:defRPr/>
            </a:pPr>
            <a:r>
              <a:rPr lang="cs-CZ" sz="2000" b="1" u="sng" dirty="0" smtClean="0"/>
              <a:t>Inspirace v literatuře </a:t>
            </a:r>
            <a:r>
              <a:rPr lang="cs-CZ" sz="2000" dirty="0" smtClean="0"/>
              <a:t>– </a:t>
            </a:r>
            <a:r>
              <a:rPr lang="cs-CZ" sz="2000" dirty="0" err="1" smtClean="0"/>
              <a:t>Goethe</a:t>
            </a:r>
            <a:r>
              <a:rPr lang="cs-CZ" sz="2000" dirty="0" smtClean="0"/>
              <a:t>, Schiller, </a:t>
            </a:r>
            <a:r>
              <a:rPr lang="cs-CZ" sz="2000" dirty="0" err="1" smtClean="0"/>
              <a:t>Puškin</a:t>
            </a:r>
            <a:r>
              <a:rPr lang="cs-CZ" sz="2000" dirty="0" smtClean="0"/>
              <a:t> i  </a:t>
            </a:r>
            <a:r>
              <a:rPr lang="cs-CZ" sz="2000" dirty="0" err="1" smtClean="0"/>
              <a:t>K</a:t>
            </a:r>
            <a:r>
              <a:rPr lang="cs-CZ" sz="2000" dirty="0" smtClean="0"/>
              <a:t>.</a:t>
            </a:r>
            <a:r>
              <a:rPr lang="cs-CZ" sz="2000" dirty="0" err="1" smtClean="0"/>
              <a:t>H.Mácha</a:t>
            </a:r>
            <a:r>
              <a:rPr lang="cs-CZ" sz="2000" dirty="0" smtClean="0"/>
              <a:t> aj. Jejich básně pak slouží coby předloha k opernímu textu - libreto</a:t>
            </a:r>
          </a:p>
          <a:p>
            <a:pPr>
              <a:defRPr/>
            </a:pPr>
            <a:endParaRPr lang="cs-CZ" sz="2000" dirty="0" smtClean="0"/>
          </a:p>
          <a:p>
            <a:pPr>
              <a:defRPr/>
            </a:pPr>
            <a:r>
              <a:rPr lang="cs-CZ" sz="2000" u="sng" dirty="0" smtClean="0"/>
              <a:t>Motivy</a:t>
            </a:r>
            <a:r>
              <a:rPr lang="cs-CZ" sz="2000" dirty="0" smtClean="0"/>
              <a:t>: pohádkové , dobrodružné, exotické, hororové, vědecko-fantastické</a:t>
            </a:r>
          </a:p>
          <a:p>
            <a:pPr>
              <a:defRPr/>
            </a:pPr>
            <a:endParaRPr lang="cs-CZ" sz="2000" dirty="0" smtClean="0"/>
          </a:p>
          <a:p>
            <a:pPr>
              <a:defRPr/>
            </a:pPr>
            <a:r>
              <a:rPr lang="cs-CZ" sz="2000" u="sng" dirty="0" smtClean="0"/>
              <a:t>Zrodil se </a:t>
            </a:r>
            <a:r>
              <a:rPr lang="cs-CZ" sz="2000" dirty="0" smtClean="0"/>
              <a:t>v Německu a rozšířil po Evropě - vznik tzv. </a:t>
            </a:r>
            <a:r>
              <a:rPr lang="cs-CZ" sz="2000" b="1" dirty="0" smtClean="0"/>
              <a:t>národních škol</a:t>
            </a:r>
            <a:r>
              <a:rPr lang="cs-CZ" sz="2000" dirty="0" smtClean="0"/>
              <a:t> – (např. německá,ruská, polská a česká – Smetana a Dvořák)</a:t>
            </a:r>
          </a:p>
          <a:p>
            <a:pPr>
              <a:defRPr/>
            </a:pPr>
            <a:endParaRPr lang="cs-CZ" sz="2000" dirty="0" smtClean="0"/>
          </a:p>
          <a:p>
            <a:pPr>
              <a:defRPr/>
            </a:pPr>
            <a:r>
              <a:rPr lang="cs-CZ" sz="2000" u="sng" dirty="0" smtClean="0"/>
              <a:t>Vzniká</a:t>
            </a:r>
            <a:r>
              <a:rPr lang="cs-CZ" sz="2000" dirty="0" smtClean="0"/>
              <a:t> </a:t>
            </a:r>
            <a:r>
              <a:rPr lang="cs-CZ" sz="2000" b="1" dirty="0" smtClean="0"/>
              <a:t>píseň</a:t>
            </a:r>
            <a:r>
              <a:rPr lang="cs-CZ" sz="2000" dirty="0" smtClean="0"/>
              <a:t>, </a:t>
            </a:r>
            <a:r>
              <a:rPr lang="cs-CZ" sz="2000" b="1" dirty="0" smtClean="0"/>
              <a:t>symfonická báseň</a:t>
            </a:r>
            <a:r>
              <a:rPr lang="cs-CZ" sz="2000" dirty="0" smtClean="0"/>
              <a:t>, </a:t>
            </a:r>
            <a:r>
              <a:rPr lang="cs-CZ" sz="2000" b="1" dirty="0" smtClean="0"/>
              <a:t>programní hudba</a:t>
            </a:r>
            <a:r>
              <a:rPr lang="cs-CZ" sz="2000" dirty="0" smtClean="0"/>
              <a:t> (př.- Má vlast je cyklus, Vltava je báseň) </a:t>
            </a:r>
            <a:r>
              <a:rPr lang="cs-CZ" sz="2000" b="1" dirty="0" smtClean="0"/>
              <a:t>příznačný motiv </a:t>
            </a:r>
            <a:r>
              <a:rPr lang="cs-CZ" sz="2000" u="sng" dirty="0" err="1" smtClean="0"/>
              <a:t>idée</a:t>
            </a:r>
            <a:r>
              <a:rPr lang="cs-CZ" sz="2000" u="sng" dirty="0" smtClean="0"/>
              <a:t> fixe, </a:t>
            </a:r>
            <a:r>
              <a:rPr lang="cs-CZ" sz="2000" dirty="0" smtClean="0"/>
              <a:t>vzniká  </a:t>
            </a:r>
            <a:r>
              <a:rPr lang="cs-CZ" sz="2000" b="1" dirty="0" smtClean="0"/>
              <a:t>Grand opera </a:t>
            </a:r>
            <a:r>
              <a:rPr lang="cs-CZ" sz="2000" dirty="0" smtClean="0"/>
              <a:t>(Francie). Oblíbeným tancem té doby je </a:t>
            </a:r>
            <a:r>
              <a:rPr lang="cs-CZ" sz="2000" b="1" dirty="0" smtClean="0"/>
              <a:t>valčík </a:t>
            </a:r>
          </a:p>
          <a:p>
            <a:pPr>
              <a:defRPr/>
            </a:pPr>
            <a:endParaRPr lang="cs-CZ" sz="20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026" name="Nadpis 1"/>
          <p:cNvSpPr>
            <a:spLocks noGrp="1"/>
          </p:cNvSpPr>
          <p:nvPr>
            <p:ph type="title"/>
          </p:nvPr>
        </p:nvSpPr>
        <p:spPr>
          <a:solidFill>
            <a:srgbClr val="ACA16C"/>
          </a:solidFill>
        </p:spPr>
        <p:txBody>
          <a:bodyPr/>
          <a:lstStyle/>
          <a:p>
            <a:r>
              <a:rPr lang="cs-CZ" smtClean="0">
                <a:latin typeface="Bauhaus 93" pitchFamily="82" charset="0"/>
              </a:rPr>
              <a:t>World Music</a:t>
            </a:r>
            <a:br>
              <a:rPr lang="cs-CZ" smtClean="0">
                <a:latin typeface="Bauhaus 93" pitchFamily="82" charset="0"/>
              </a:rPr>
            </a:br>
            <a:r>
              <a:rPr lang="cs-CZ" sz="3200" smtClean="0">
                <a:latin typeface="Bauhaus 93" pitchFamily="82" charset="0"/>
              </a:rPr>
              <a:t>„aneb cesta kolem světa“</a:t>
            </a:r>
          </a:p>
        </p:txBody>
      </p:sp>
      <p:sp>
        <p:nvSpPr>
          <p:cNvPr id="69635" name="Zástupný symbol pro obsah 2"/>
          <p:cNvSpPr>
            <a:spLocks noGrp="1"/>
          </p:cNvSpPr>
          <p:nvPr>
            <p:ph idx="1"/>
          </p:nvPr>
        </p:nvSpPr>
        <p:spPr>
          <a:solidFill>
            <a:srgbClr val="FFCA21"/>
          </a:solidFill>
        </p:spPr>
        <p:txBody>
          <a:bodyPr/>
          <a:lstStyle/>
          <a:p>
            <a:pPr>
              <a:defRPr/>
            </a:pPr>
            <a:r>
              <a:rPr lang="cs-CZ" sz="2400" dirty="0" smtClean="0"/>
              <a:t>Tradiční lidové prvky v hudbě se objevují po celém světě – od Evropy přes Afriku až po Indii, z Japonska přes Havaj až do Karibiku.</a:t>
            </a:r>
          </a:p>
          <a:p>
            <a:pPr>
              <a:buFont typeface="Arial" charset="0"/>
              <a:buNone/>
              <a:defRPr/>
            </a:pPr>
            <a:endParaRPr lang="cs-CZ" sz="2400" dirty="0" smtClean="0"/>
          </a:p>
          <a:p>
            <a:pPr>
              <a:defRPr/>
            </a:pPr>
            <a:r>
              <a:rPr lang="cs-CZ" sz="2400" dirty="0" smtClean="0"/>
              <a:t> Mezi </a:t>
            </a:r>
            <a:r>
              <a:rPr lang="cs-CZ" sz="2400" b="1" i="1" dirty="0" err="1" smtClean="0"/>
              <a:t>World</a:t>
            </a:r>
            <a:r>
              <a:rPr lang="cs-CZ" sz="2400" b="1" i="1" dirty="0" smtClean="0"/>
              <a:t> Music</a:t>
            </a:r>
            <a:r>
              <a:rPr lang="cs-CZ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cs-CZ" sz="2400" dirty="0" smtClean="0"/>
              <a:t>nezahrnujeme hudbu klasickou (tzv. vážnou) a populární hudbu „západního střihu“ vzniklou v Evropě nebo v USA.</a:t>
            </a:r>
          </a:p>
          <a:p>
            <a:pPr>
              <a:defRPr/>
            </a:pPr>
            <a:endParaRPr lang="cs-CZ" dirty="0" smtClean="0"/>
          </a:p>
          <a:p>
            <a:pPr>
              <a:defRPr/>
            </a:pPr>
            <a:r>
              <a:rPr lang="cs-CZ" sz="2400" dirty="0" smtClean="0"/>
              <a:t>Podobně jako jazz, ovlivňuje </a:t>
            </a:r>
            <a:r>
              <a:rPr lang="cs-CZ" sz="2400" b="1" dirty="0" smtClean="0"/>
              <a:t>WM</a:t>
            </a:r>
            <a:r>
              <a:rPr lang="cs-CZ" sz="2400" dirty="0" smtClean="0"/>
              <a:t>  populární a vážnou hudbu a naopak, např. indická hudba skupinu </a:t>
            </a:r>
            <a:r>
              <a:rPr lang="cs-CZ" sz="2400" dirty="0" err="1" smtClean="0"/>
              <a:t>The</a:t>
            </a:r>
            <a:r>
              <a:rPr lang="cs-CZ" sz="2400" dirty="0" smtClean="0"/>
              <a:t> Beatles či Led </a:t>
            </a:r>
            <a:r>
              <a:rPr lang="cs-CZ" sz="2400" dirty="0" err="1" smtClean="0"/>
              <a:t>Zeppelin</a:t>
            </a:r>
            <a:r>
              <a:rPr lang="cs-CZ" sz="2400" dirty="0" smtClean="0"/>
              <a:t>. Nejvíce však ovlivnila </a:t>
            </a:r>
            <a:r>
              <a:rPr lang="cs-CZ" sz="2400" b="1" dirty="0" smtClean="0"/>
              <a:t>WM</a:t>
            </a:r>
            <a:r>
              <a:rPr lang="cs-CZ" sz="2400" dirty="0" smtClean="0"/>
              <a:t> taneční hudbu .</a:t>
            </a:r>
          </a:p>
          <a:p>
            <a:pPr>
              <a:defRPr/>
            </a:pPr>
            <a:endParaRPr lang="cs-CZ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074" name="Nadpis 1"/>
          <p:cNvSpPr>
            <a:spLocks noGrp="1"/>
          </p:cNvSpPr>
          <p:nvPr>
            <p:ph type="title"/>
          </p:nvPr>
        </p:nvSpPr>
        <p:spPr>
          <a:solidFill>
            <a:srgbClr val="ACA16C"/>
          </a:solidFill>
        </p:spPr>
        <p:txBody>
          <a:bodyPr/>
          <a:lstStyle/>
          <a:p>
            <a:r>
              <a:rPr lang="cs-CZ" smtClean="0">
                <a:latin typeface="Bauhaus 93" pitchFamily="82" charset="0"/>
              </a:rPr>
              <a:t>World Music</a:t>
            </a:r>
            <a:br>
              <a:rPr lang="cs-CZ" smtClean="0">
                <a:latin typeface="Bauhaus 93" pitchFamily="82" charset="0"/>
              </a:rPr>
            </a:br>
            <a:r>
              <a:rPr lang="cs-CZ" sz="3200" smtClean="0">
                <a:latin typeface="Bauhaus 93" pitchFamily="82" charset="0"/>
              </a:rPr>
              <a:t>„je vlastně folklor“</a:t>
            </a:r>
          </a:p>
        </p:txBody>
      </p:sp>
      <p:sp>
        <p:nvSpPr>
          <p:cNvPr id="131075" name="Zástupný symbol pro obsah 2"/>
          <p:cNvSpPr>
            <a:spLocks noGrp="1"/>
          </p:cNvSpPr>
          <p:nvPr>
            <p:ph idx="1"/>
          </p:nvPr>
        </p:nvSpPr>
        <p:spPr>
          <a:solidFill>
            <a:srgbClr val="F68222"/>
          </a:solidFill>
        </p:spPr>
        <p:txBody>
          <a:bodyPr/>
          <a:lstStyle/>
          <a:p>
            <a:r>
              <a:rPr lang="cs-CZ" sz="1600" b="1" dirty="0" smtClean="0"/>
              <a:t>Evropa - </a:t>
            </a:r>
            <a:r>
              <a:rPr lang="cs-CZ" sz="1600" u="sng" dirty="0" err="1" smtClean="0"/>
              <a:t>rómská</a:t>
            </a:r>
            <a:r>
              <a:rPr lang="cs-CZ" sz="1600" u="sng" dirty="0" smtClean="0"/>
              <a:t>/cikánská hudba</a:t>
            </a:r>
            <a:r>
              <a:rPr lang="cs-CZ" sz="1600" dirty="0" smtClean="0"/>
              <a:t>  patří mezi nejvýznamnější evropskou WM. Nejznámější kapelou jsou </a:t>
            </a:r>
            <a:r>
              <a:rPr lang="cs-CZ" sz="1600" b="1" dirty="0" smtClean="0"/>
              <a:t>Gypsy </a:t>
            </a:r>
            <a:r>
              <a:rPr lang="cs-CZ" sz="1600" b="1" dirty="0" err="1" smtClean="0"/>
              <a:t>Kings</a:t>
            </a:r>
            <a:r>
              <a:rPr lang="cs-CZ" sz="1600" b="1" dirty="0" smtClean="0"/>
              <a:t>. </a:t>
            </a:r>
            <a:r>
              <a:rPr lang="cs-CZ" sz="1600" dirty="0" smtClean="0"/>
              <a:t>Proslulý nejen svými melodiemi je film </a:t>
            </a:r>
            <a:r>
              <a:rPr lang="cs-CZ" sz="1600" u="sng" dirty="0" smtClean="0"/>
              <a:t>Cikáni jdou do nebe. </a:t>
            </a:r>
            <a:r>
              <a:rPr lang="cs-CZ" sz="1600" dirty="0" smtClean="0"/>
              <a:t> </a:t>
            </a:r>
            <a:r>
              <a:rPr lang="cs-CZ" sz="1600" b="1" dirty="0" err="1" smtClean="0"/>
              <a:t>Flamenco</a:t>
            </a:r>
            <a:r>
              <a:rPr lang="cs-CZ" sz="1600" b="1" dirty="0" smtClean="0"/>
              <a:t> </a:t>
            </a:r>
            <a:r>
              <a:rPr lang="cs-CZ" sz="1600" dirty="0" smtClean="0"/>
              <a:t>je dnes považováno za španělskou národní hudbu, ale i ona je jen z dalších skvělých variací na cikánskou hudbu </a:t>
            </a:r>
            <a:r>
              <a:rPr lang="cs-CZ" sz="1600" u="sng" dirty="0" smtClean="0"/>
              <a:t>(kytarista </a:t>
            </a:r>
            <a:r>
              <a:rPr lang="cs-CZ" sz="1600" u="sng" dirty="0" err="1" smtClean="0"/>
              <a:t>Paco</a:t>
            </a:r>
            <a:r>
              <a:rPr lang="cs-CZ" sz="1600" u="sng" dirty="0" smtClean="0"/>
              <a:t> de </a:t>
            </a:r>
            <a:r>
              <a:rPr lang="cs-CZ" sz="1600" u="sng" dirty="0" err="1" smtClean="0"/>
              <a:t>Lucia</a:t>
            </a:r>
            <a:r>
              <a:rPr lang="cs-CZ" sz="1600" u="sng" dirty="0" smtClean="0"/>
              <a:t>). </a:t>
            </a:r>
            <a:r>
              <a:rPr lang="cs-CZ" sz="1600" dirty="0" smtClean="0"/>
              <a:t>Na Balkáně je to zase  </a:t>
            </a:r>
            <a:r>
              <a:rPr lang="cs-CZ" sz="1600" b="1" dirty="0" smtClean="0"/>
              <a:t>balkánská dechovka</a:t>
            </a:r>
          </a:p>
          <a:p>
            <a:r>
              <a:rPr lang="cs-CZ" sz="1600" b="1" dirty="0" smtClean="0"/>
              <a:t>Rusko – </a:t>
            </a:r>
            <a:r>
              <a:rPr lang="cs-CZ" sz="1600" dirty="0" smtClean="0"/>
              <a:t>tradičním nástrojem </a:t>
            </a:r>
            <a:r>
              <a:rPr lang="cs-CZ" sz="1600" b="1" dirty="0" smtClean="0"/>
              <a:t>balalajka</a:t>
            </a:r>
          </a:p>
          <a:p>
            <a:pPr>
              <a:buFont typeface="Arial" charset="0"/>
              <a:buNone/>
            </a:pPr>
            <a:endParaRPr lang="cs-CZ" sz="1600" b="1" dirty="0" smtClean="0"/>
          </a:p>
          <a:p>
            <a:r>
              <a:rPr lang="cs-CZ" sz="1600" b="1" dirty="0" smtClean="0"/>
              <a:t>Indie</a:t>
            </a:r>
            <a:r>
              <a:rPr lang="cs-CZ" sz="1600" dirty="0" smtClean="0"/>
              <a:t> – tradičním nástrojem je strunná </a:t>
            </a:r>
            <a:r>
              <a:rPr lang="cs-CZ" sz="1600" b="1" dirty="0" smtClean="0"/>
              <a:t>sitár</a:t>
            </a:r>
            <a:r>
              <a:rPr lang="cs-CZ" sz="1600" dirty="0" smtClean="0"/>
              <a:t> (</a:t>
            </a:r>
            <a:r>
              <a:rPr lang="cs-CZ" sz="1600" dirty="0" err="1" smtClean="0"/>
              <a:t>virtuozní</a:t>
            </a:r>
            <a:r>
              <a:rPr lang="cs-CZ" sz="1600" dirty="0" smtClean="0"/>
              <a:t> hráčka </a:t>
            </a:r>
            <a:r>
              <a:rPr lang="cs-CZ" sz="1600" dirty="0" err="1" smtClean="0"/>
              <a:t>Anoushka</a:t>
            </a:r>
            <a:r>
              <a:rPr lang="cs-CZ" sz="1600" dirty="0" smtClean="0"/>
              <a:t> </a:t>
            </a:r>
            <a:r>
              <a:rPr lang="cs-CZ" sz="1600" dirty="0" err="1" smtClean="0"/>
              <a:t>Shankar</a:t>
            </a:r>
            <a:r>
              <a:rPr lang="cs-CZ" sz="1600" dirty="0" smtClean="0"/>
              <a:t> )a bubínky zvané </a:t>
            </a:r>
            <a:r>
              <a:rPr lang="cs-CZ" sz="1600" b="1" dirty="0" smtClean="0"/>
              <a:t>tabla</a:t>
            </a:r>
            <a:r>
              <a:rPr lang="cs-CZ" sz="1600" dirty="0" smtClean="0"/>
              <a:t>. </a:t>
            </a:r>
          </a:p>
          <a:p>
            <a:endParaRPr lang="cs-CZ" sz="1600" dirty="0" smtClean="0"/>
          </a:p>
          <a:p>
            <a:r>
              <a:rPr lang="cs-CZ" sz="1600" b="1" dirty="0" smtClean="0"/>
              <a:t>Havaj </a:t>
            </a:r>
            <a:r>
              <a:rPr lang="cs-CZ" sz="1600" dirty="0" smtClean="0"/>
              <a:t>– tradičním nástrojem </a:t>
            </a:r>
            <a:r>
              <a:rPr lang="cs-CZ" sz="1600" b="1" dirty="0" smtClean="0"/>
              <a:t>ukulele</a:t>
            </a:r>
            <a:r>
              <a:rPr lang="cs-CZ" sz="1600" dirty="0" smtClean="0"/>
              <a:t> (</a:t>
            </a:r>
            <a:r>
              <a:rPr lang="cs-CZ" sz="1600" dirty="0" err="1" smtClean="0"/>
              <a:t>Israel</a:t>
            </a:r>
            <a:r>
              <a:rPr lang="cs-CZ" sz="1600" dirty="0" smtClean="0"/>
              <a:t> </a:t>
            </a:r>
            <a:r>
              <a:rPr lang="cs-CZ" sz="1600" dirty="0" err="1" smtClean="0"/>
              <a:t>Kamakawiwo</a:t>
            </a:r>
            <a:r>
              <a:rPr lang="cs-CZ" sz="1600" dirty="0" smtClean="0"/>
              <a:t>)</a:t>
            </a:r>
          </a:p>
          <a:p>
            <a:r>
              <a:rPr lang="cs-CZ" sz="1600" b="1" dirty="0" smtClean="0"/>
              <a:t>Jáva a Bali </a:t>
            </a:r>
            <a:r>
              <a:rPr lang="cs-CZ" sz="1600" dirty="0" smtClean="0"/>
              <a:t>–xylofony, gongy, bubny</a:t>
            </a:r>
          </a:p>
          <a:p>
            <a:endParaRPr lang="cs-CZ" sz="1600" dirty="0" smtClean="0"/>
          </a:p>
          <a:p>
            <a:r>
              <a:rPr lang="cs-CZ" sz="1600" b="1" dirty="0" smtClean="0"/>
              <a:t>Afrika</a:t>
            </a:r>
            <a:r>
              <a:rPr lang="cs-CZ" sz="1600" dirty="0" smtClean="0"/>
              <a:t> – Jedním z přestavitelů je zpěvák </a:t>
            </a:r>
            <a:r>
              <a:rPr lang="cs-CZ" sz="1600" b="1" dirty="0" err="1" smtClean="0"/>
              <a:t>Salif</a:t>
            </a:r>
            <a:r>
              <a:rPr lang="cs-CZ" sz="1600" b="1" dirty="0" smtClean="0"/>
              <a:t> </a:t>
            </a:r>
            <a:r>
              <a:rPr lang="cs-CZ" sz="1600" b="1" dirty="0" err="1" smtClean="0"/>
              <a:t>Keita</a:t>
            </a:r>
            <a:r>
              <a:rPr lang="cs-CZ" sz="1600" b="1" dirty="0" smtClean="0"/>
              <a:t> </a:t>
            </a:r>
            <a:r>
              <a:rPr lang="cs-CZ" sz="1600" dirty="0" smtClean="0"/>
              <a:t>z Mali, africká hudba využívá zejména tradičních </a:t>
            </a:r>
            <a:r>
              <a:rPr lang="cs-CZ" sz="1600" b="1" dirty="0" smtClean="0"/>
              <a:t>bicích a strunných nástrojů, </a:t>
            </a:r>
            <a:r>
              <a:rPr lang="cs-CZ" sz="1600" dirty="0" smtClean="0"/>
              <a:t>z tohoto rytmického základu pak vychází i latinsko-americká hudba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22" name="Nadpis 1"/>
          <p:cNvSpPr>
            <a:spLocks noGrp="1"/>
          </p:cNvSpPr>
          <p:nvPr>
            <p:ph type="title"/>
          </p:nvPr>
        </p:nvSpPr>
        <p:spPr>
          <a:solidFill>
            <a:srgbClr val="ACA16C"/>
          </a:solidFill>
        </p:spPr>
        <p:txBody>
          <a:bodyPr/>
          <a:lstStyle/>
          <a:p>
            <a:r>
              <a:rPr lang="cs-CZ" smtClean="0">
                <a:latin typeface="Bauhaus 93" pitchFamily="82" charset="0"/>
              </a:rPr>
              <a:t>World Music</a:t>
            </a:r>
            <a:br>
              <a:rPr lang="cs-CZ" smtClean="0">
                <a:latin typeface="Bauhaus 93" pitchFamily="82" charset="0"/>
              </a:rPr>
            </a:br>
            <a:r>
              <a:rPr lang="cs-CZ" smtClean="0">
                <a:latin typeface="Bauhaus 93" pitchFamily="82" charset="0"/>
              </a:rPr>
              <a:t>„</a:t>
            </a:r>
            <a:r>
              <a:rPr lang="cs-CZ" sz="3200" smtClean="0">
                <a:latin typeface="Bauhaus 93" pitchFamily="82" charset="0"/>
              </a:rPr>
              <a:t>aneb  hudba - tanec - latina“</a:t>
            </a:r>
          </a:p>
        </p:txBody>
      </p:sp>
      <p:sp>
        <p:nvSpPr>
          <p:cNvPr id="133123" name="Zástupný symbol pro obsah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637088"/>
          </a:xfrm>
          <a:solidFill>
            <a:srgbClr val="CF7977"/>
          </a:solidFill>
        </p:spPr>
        <p:txBody>
          <a:bodyPr/>
          <a:lstStyle/>
          <a:p>
            <a:r>
              <a:rPr lang="cs-CZ" sz="1600" dirty="0" smtClean="0"/>
              <a:t>Mezi nejpopulárnější WM patří </a:t>
            </a:r>
            <a:r>
              <a:rPr lang="cs-CZ" sz="1600" b="1" dirty="0" smtClean="0"/>
              <a:t>latinsko-americká hudba, </a:t>
            </a:r>
            <a:r>
              <a:rPr lang="cs-CZ" sz="1600" dirty="0" smtClean="0"/>
              <a:t>která má zásadní podíl na vývoji taneční populární hudby </a:t>
            </a:r>
          </a:p>
          <a:p>
            <a:pPr>
              <a:buFont typeface="Arial" charset="0"/>
              <a:buNone/>
            </a:pPr>
            <a:endParaRPr lang="cs-CZ" sz="1600" b="1" dirty="0" smtClean="0"/>
          </a:p>
          <a:p>
            <a:r>
              <a:rPr lang="cs-CZ" sz="1600" b="1" dirty="0" smtClean="0"/>
              <a:t>Karibská oblast </a:t>
            </a:r>
            <a:r>
              <a:rPr lang="cs-CZ" sz="1600" dirty="0" smtClean="0"/>
              <a:t>– výsostné postavení má ostrov </a:t>
            </a:r>
            <a:r>
              <a:rPr lang="cs-CZ" sz="1600" b="1" dirty="0" smtClean="0"/>
              <a:t>Kuba</a:t>
            </a:r>
            <a:r>
              <a:rPr lang="cs-CZ" sz="1600" dirty="0" smtClean="0"/>
              <a:t> s hl. městem Havanou, kde se hraje a tančí ohnivá </a:t>
            </a:r>
            <a:r>
              <a:rPr lang="cs-CZ" sz="1600" b="1" dirty="0" smtClean="0"/>
              <a:t>salsa </a:t>
            </a:r>
            <a:r>
              <a:rPr lang="cs-CZ" sz="1600" dirty="0" smtClean="0"/>
              <a:t>(ve 4/4 taktu), která je populární po celém světě a proslavil ji </a:t>
            </a:r>
            <a:r>
              <a:rPr lang="cs-CZ" sz="1600" dirty="0" err="1" smtClean="0"/>
              <a:t>mmj</a:t>
            </a:r>
            <a:r>
              <a:rPr lang="cs-CZ" sz="1600" dirty="0" smtClean="0"/>
              <a:t>.  film </a:t>
            </a:r>
            <a:r>
              <a:rPr lang="cs-CZ" sz="1600" u="sng" dirty="0" err="1" smtClean="0"/>
              <a:t>Buena</a:t>
            </a:r>
            <a:r>
              <a:rPr lang="cs-CZ" sz="1600" dirty="0" smtClean="0"/>
              <a:t> </a:t>
            </a:r>
            <a:r>
              <a:rPr lang="cs-CZ" sz="1600" u="sng" dirty="0" smtClean="0"/>
              <a:t>Vista </a:t>
            </a:r>
            <a:r>
              <a:rPr lang="cs-CZ" sz="1600" u="sng" dirty="0" err="1" smtClean="0"/>
              <a:t>Social</a:t>
            </a:r>
            <a:r>
              <a:rPr lang="cs-CZ" sz="1600" u="sng" dirty="0" smtClean="0"/>
              <a:t> </a:t>
            </a:r>
            <a:r>
              <a:rPr lang="cs-CZ" sz="1600" u="sng" dirty="0" err="1" smtClean="0"/>
              <a:t>Club</a:t>
            </a:r>
            <a:r>
              <a:rPr lang="cs-CZ" sz="1600" dirty="0" smtClean="0"/>
              <a:t>. Z Kuby pochází i tanec </a:t>
            </a:r>
            <a:r>
              <a:rPr lang="cs-CZ" sz="1600" b="1" dirty="0" smtClean="0"/>
              <a:t>chachacha</a:t>
            </a:r>
            <a:r>
              <a:rPr lang="cs-CZ" sz="1600" dirty="0" smtClean="0"/>
              <a:t> (4/4 takt). </a:t>
            </a:r>
          </a:p>
          <a:p>
            <a:r>
              <a:rPr lang="cs-CZ" sz="1600" dirty="0" smtClean="0"/>
              <a:t> Známý je trumpetista  </a:t>
            </a:r>
            <a:r>
              <a:rPr lang="cs-CZ" sz="1600" u="sng" dirty="0" smtClean="0"/>
              <a:t>Artur </a:t>
            </a:r>
            <a:r>
              <a:rPr lang="cs-CZ" sz="1600" u="sng" dirty="0" err="1" smtClean="0"/>
              <a:t>Sandoval</a:t>
            </a:r>
            <a:r>
              <a:rPr lang="cs-CZ" sz="1600" dirty="0" smtClean="0"/>
              <a:t>, pianista </a:t>
            </a:r>
            <a:r>
              <a:rPr lang="cs-CZ" sz="1600" u="sng" dirty="0" err="1" smtClean="0"/>
              <a:t>Chucho</a:t>
            </a:r>
            <a:r>
              <a:rPr lang="cs-CZ" sz="1600" u="sng" dirty="0" smtClean="0"/>
              <a:t> </a:t>
            </a:r>
            <a:r>
              <a:rPr lang="cs-CZ" sz="1600" u="sng" dirty="0" err="1" smtClean="0"/>
              <a:t>Valdéz</a:t>
            </a:r>
            <a:r>
              <a:rPr lang="cs-CZ" sz="1600" u="sng" dirty="0" smtClean="0"/>
              <a:t> </a:t>
            </a:r>
            <a:r>
              <a:rPr lang="cs-CZ" sz="1600" dirty="0" smtClean="0"/>
              <a:t>nebo zpěvačka </a:t>
            </a:r>
            <a:r>
              <a:rPr lang="cs-CZ" sz="1600" u="sng" dirty="0" err="1" smtClean="0"/>
              <a:t>Celia</a:t>
            </a:r>
            <a:r>
              <a:rPr lang="cs-CZ" sz="1600" u="sng" dirty="0" smtClean="0"/>
              <a:t> </a:t>
            </a:r>
            <a:r>
              <a:rPr lang="cs-CZ" sz="1600" u="sng" dirty="0" err="1" smtClean="0"/>
              <a:t>Cruz</a:t>
            </a:r>
            <a:endParaRPr lang="cs-CZ" sz="1600" u="sng" dirty="0" smtClean="0"/>
          </a:p>
          <a:p>
            <a:endParaRPr lang="cs-CZ" sz="1600" b="1" dirty="0" smtClean="0"/>
          </a:p>
          <a:p>
            <a:r>
              <a:rPr lang="cs-CZ" sz="1600" dirty="0" smtClean="0"/>
              <a:t>Z ostrova Jamajka zase pochází styl </a:t>
            </a:r>
            <a:r>
              <a:rPr lang="cs-CZ" sz="1600" b="1" dirty="0" smtClean="0"/>
              <a:t>reggae </a:t>
            </a:r>
            <a:r>
              <a:rPr lang="cs-CZ" sz="1600" dirty="0" smtClean="0"/>
              <a:t>(proslavil zpěvák Bob </a:t>
            </a:r>
            <a:r>
              <a:rPr lang="cs-CZ" sz="1600" dirty="0" err="1" smtClean="0"/>
              <a:t>Marley</a:t>
            </a:r>
            <a:r>
              <a:rPr lang="cs-CZ" sz="1600" dirty="0" smtClean="0"/>
              <a:t>).</a:t>
            </a:r>
          </a:p>
          <a:p>
            <a:endParaRPr lang="cs-CZ" sz="1600" dirty="0" smtClean="0"/>
          </a:p>
          <a:p>
            <a:r>
              <a:rPr lang="cs-CZ" sz="1600" b="1" dirty="0" smtClean="0"/>
              <a:t>Brazílie</a:t>
            </a:r>
            <a:r>
              <a:rPr lang="cs-CZ" sz="1600" dirty="0" smtClean="0"/>
              <a:t> – zde se hraje a tančí divoká </a:t>
            </a:r>
            <a:r>
              <a:rPr lang="cs-CZ" sz="1600" b="1" dirty="0" smtClean="0"/>
              <a:t>samba</a:t>
            </a:r>
            <a:r>
              <a:rPr lang="cs-CZ" sz="1600" dirty="0" smtClean="0"/>
              <a:t> (2/4 taktu) a pomalejší </a:t>
            </a:r>
            <a:r>
              <a:rPr lang="cs-CZ" sz="1600" b="1" dirty="0" smtClean="0"/>
              <a:t>bossa nova </a:t>
            </a:r>
            <a:r>
              <a:rPr lang="cs-CZ" sz="1600" dirty="0" smtClean="0"/>
              <a:t>- skladatel </a:t>
            </a:r>
            <a:r>
              <a:rPr lang="cs-CZ" sz="1600" dirty="0" err="1" smtClean="0"/>
              <a:t>A</a:t>
            </a:r>
            <a:r>
              <a:rPr lang="cs-CZ" sz="1600" dirty="0" smtClean="0"/>
              <a:t>.</a:t>
            </a:r>
            <a:r>
              <a:rPr lang="cs-CZ" sz="1600" dirty="0" err="1" smtClean="0"/>
              <a:t>C.Jobim</a:t>
            </a:r>
            <a:r>
              <a:rPr lang="cs-CZ" sz="1600" dirty="0" smtClean="0"/>
              <a:t> (Girl </a:t>
            </a:r>
            <a:r>
              <a:rPr lang="cs-CZ" sz="1600" dirty="0" err="1" smtClean="0"/>
              <a:t>from</a:t>
            </a:r>
            <a:r>
              <a:rPr lang="cs-CZ" sz="1600" dirty="0" smtClean="0"/>
              <a:t> </a:t>
            </a:r>
            <a:r>
              <a:rPr lang="cs-CZ" sz="1600" dirty="0" err="1" smtClean="0"/>
              <a:t>Ipanema</a:t>
            </a:r>
            <a:r>
              <a:rPr lang="cs-CZ" sz="1600" dirty="0" smtClean="0"/>
              <a:t>). V Riu de </a:t>
            </a:r>
            <a:r>
              <a:rPr lang="cs-CZ" sz="1600" dirty="0" err="1" smtClean="0"/>
              <a:t>Janeiru</a:t>
            </a:r>
            <a:r>
              <a:rPr lang="cs-CZ" sz="1600" dirty="0" smtClean="0"/>
              <a:t> se pořádá každoroční festival s </a:t>
            </a:r>
            <a:r>
              <a:rPr lang="cs-CZ" sz="1600" u="sng" dirty="0" smtClean="0"/>
              <a:t>tzv. školou samby</a:t>
            </a:r>
          </a:p>
          <a:p>
            <a:endParaRPr lang="cs-CZ" sz="1600" u="sng" dirty="0" smtClean="0"/>
          </a:p>
          <a:p>
            <a:r>
              <a:rPr lang="cs-CZ" sz="1600" b="1" dirty="0" smtClean="0"/>
              <a:t>Argentina</a:t>
            </a:r>
            <a:r>
              <a:rPr lang="cs-CZ" sz="1600" dirty="0" smtClean="0"/>
              <a:t> – vášnivý tanec </a:t>
            </a:r>
            <a:r>
              <a:rPr lang="cs-CZ" sz="1600" b="1" dirty="0" smtClean="0"/>
              <a:t>tango</a:t>
            </a:r>
            <a:r>
              <a:rPr lang="cs-CZ" sz="1600" dirty="0" smtClean="0"/>
              <a:t> se tančí právě zde! Tango, které se hraje staccato, proslavili skladatelé </a:t>
            </a:r>
            <a:r>
              <a:rPr lang="cs-CZ" sz="1600" dirty="0" err="1" smtClean="0"/>
              <a:t>Carlos</a:t>
            </a:r>
            <a:r>
              <a:rPr lang="cs-CZ" sz="1600" dirty="0" smtClean="0"/>
              <a:t> </a:t>
            </a:r>
            <a:r>
              <a:rPr lang="cs-CZ" sz="1600" dirty="0" err="1" smtClean="0"/>
              <a:t>Gardel</a:t>
            </a:r>
            <a:r>
              <a:rPr lang="cs-CZ" sz="1600" dirty="0" smtClean="0"/>
              <a:t> a </a:t>
            </a:r>
            <a:r>
              <a:rPr lang="cs-CZ" sz="1600" dirty="0" err="1" smtClean="0"/>
              <a:t>Astor</a:t>
            </a:r>
            <a:r>
              <a:rPr lang="cs-CZ" sz="1600" dirty="0" smtClean="0"/>
              <a:t> </a:t>
            </a:r>
            <a:r>
              <a:rPr lang="cs-CZ" sz="1600" dirty="0" err="1" smtClean="0"/>
              <a:t>Piazzola</a:t>
            </a:r>
            <a:r>
              <a:rPr lang="cs-CZ" sz="1600" dirty="0" smtClean="0"/>
              <a:t> (</a:t>
            </a:r>
            <a:r>
              <a:rPr lang="cs-CZ" sz="1600" dirty="0" err="1" smtClean="0"/>
              <a:t>Libertango</a:t>
            </a:r>
            <a:r>
              <a:rPr lang="cs-CZ" sz="1600" dirty="0" smtClean="0"/>
              <a:t>), </a:t>
            </a:r>
            <a:r>
              <a:rPr lang="cs-CZ" sz="1600" dirty="0" err="1" smtClean="0"/>
              <a:t>hud.nástroj</a:t>
            </a:r>
            <a:r>
              <a:rPr lang="cs-CZ" sz="1600" dirty="0" smtClean="0"/>
              <a:t> </a:t>
            </a:r>
            <a:r>
              <a:rPr lang="cs-CZ" sz="1600" b="1" dirty="0" err="1" smtClean="0"/>
              <a:t>bandoneon</a:t>
            </a:r>
            <a:r>
              <a:rPr lang="cs-CZ" sz="1600" dirty="0" smtClean="0"/>
              <a:t> (harmonika)</a:t>
            </a:r>
          </a:p>
          <a:p>
            <a:endParaRPr lang="cs-CZ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TextovéPole 1"/>
          <p:cNvSpPr txBox="1">
            <a:spLocks noChangeArrowheads="1"/>
          </p:cNvSpPr>
          <p:nvPr/>
        </p:nvSpPr>
        <p:spPr bwMode="auto">
          <a:xfrm>
            <a:off x="250825" y="188913"/>
            <a:ext cx="8497888" cy="646112"/>
          </a:xfrm>
          <a:prstGeom prst="rect">
            <a:avLst/>
          </a:prstGeom>
          <a:solidFill>
            <a:schemeClr val="bg2">
              <a:lumMod val="75000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cs-CZ" sz="3600" dirty="0">
                <a:latin typeface="Bauhaus 93" pitchFamily="82" charset="0"/>
              </a:rPr>
              <a:t>Křížovka   –   WORLD MUSIC </a:t>
            </a:r>
          </a:p>
        </p:txBody>
      </p:sp>
      <p:graphicFrame>
        <p:nvGraphicFramePr>
          <p:cNvPr id="5" name="Tabulka 4"/>
          <p:cNvGraphicFramePr>
            <a:graphicFrameLocks noGrp="1"/>
          </p:cNvGraphicFramePr>
          <p:nvPr/>
        </p:nvGraphicFramePr>
        <p:xfrm>
          <a:off x="179388" y="930275"/>
          <a:ext cx="5976788" cy="5231793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53988"/>
                <a:gridCol w="486521"/>
                <a:gridCol w="499775"/>
                <a:gridCol w="504056"/>
                <a:gridCol w="504056"/>
                <a:gridCol w="504056"/>
                <a:gridCol w="504056"/>
                <a:gridCol w="504056"/>
                <a:gridCol w="504056"/>
                <a:gridCol w="504056"/>
                <a:gridCol w="504056"/>
                <a:gridCol w="504056"/>
              </a:tblGrid>
              <a:tr h="713426"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CFCFD5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cs-CZ" sz="3200" dirty="0" smtClean="0"/>
                        <a:t>Y</a:t>
                      </a:r>
                      <a:endParaRPr lang="cs-CZ" sz="3200" dirty="0"/>
                    </a:p>
                  </a:txBody>
                  <a:tcPr>
                    <a:solidFill>
                      <a:srgbClr val="CFCFD5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dirty="0"/>
                    </a:p>
                  </a:txBody>
                  <a:tcPr>
                    <a:solidFill>
                      <a:srgbClr val="CFCFD5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dirty="0"/>
                    </a:p>
                  </a:txBody>
                  <a:tcPr>
                    <a:solidFill>
                      <a:srgbClr val="CFCFD5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dirty="0"/>
                    </a:p>
                  </a:txBody>
                  <a:tcP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dirty="0"/>
                    </a:p>
                  </a:txBody>
                  <a:tcPr>
                    <a:solidFill>
                      <a:srgbClr val="CFCFD5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dirty="0"/>
                    </a:p>
                  </a:txBody>
                  <a:tcPr>
                    <a:solidFill>
                      <a:srgbClr val="CFCFD5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ACA16C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ACA16C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ACA16C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ACA16C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ACA16C"/>
                    </a:solidFill>
                  </a:tcPr>
                </a:tc>
              </a:tr>
              <a:tr h="645481"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ACA16C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ACA16C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CFCFD5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CFCFD5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CFCFD5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CFCFD5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ACA16C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ACA16C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ACA16C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ACA16C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ACA16C"/>
                    </a:solidFill>
                  </a:tcPr>
                </a:tc>
              </a:tr>
              <a:tr h="645481"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ACA16C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ACA16C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CFCFD5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CFCFD5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CFCFD5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CFCFD5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CFCFD5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CFCFD5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CFCFD5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ACA16C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ACA16C"/>
                    </a:solidFill>
                  </a:tcPr>
                </a:tc>
              </a:tr>
              <a:tr h="645481"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ACA16C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ACA16C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CFCFD5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CFCFD5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CFCFD5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CFCFD5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ACA16C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ACA16C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ACA16C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ACA16C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ACA16C"/>
                    </a:solidFill>
                  </a:tcPr>
                </a:tc>
              </a:tr>
              <a:tr h="645481"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ACA16C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ACA16C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ACA16C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CFCFD5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CFCFD5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CFCFD5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CFCFD5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ACA16C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ACA16C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ACA16C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ACA16C"/>
                    </a:solidFill>
                  </a:tcPr>
                </a:tc>
              </a:tr>
              <a:tr h="645481"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ACA16C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ACA16C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CFCFD5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CFCFD5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CFCFD5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CFCFD5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ACA16C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ACA16C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ACA16C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ACA16C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ACA16C"/>
                    </a:solidFill>
                  </a:tcPr>
                </a:tc>
              </a:tr>
              <a:tr h="645481"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ACA16C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ACA16C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ACA16C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ACA16C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CFCFD5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CFCFD5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CFCFD5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CFCFD5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CFCFD5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ACA16C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ACA16C"/>
                    </a:solidFill>
                  </a:tcPr>
                </a:tc>
              </a:tr>
              <a:tr h="645481"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ACA16C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CFCFD5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CFCFD5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CFCFD5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CFCFD5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CFCFD5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CFCFD5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CFCFD5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CFCFD5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CFCFD5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CFCFD5"/>
                    </a:solidFill>
                  </a:tcPr>
                </a:tc>
              </a:tr>
            </a:tbl>
          </a:graphicData>
        </a:graphic>
      </p:graphicFrame>
      <p:sp>
        <p:nvSpPr>
          <p:cNvPr id="137338" name="TextovéPole 3"/>
          <p:cNvSpPr txBox="1">
            <a:spLocks noChangeArrowheads="1"/>
          </p:cNvSpPr>
          <p:nvPr/>
        </p:nvSpPr>
        <p:spPr bwMode="auto">
          <a:xfrm>
            <a:off x="6227763" y="1052513"/>
            <a:ext cx="2343150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cs-CZ">
                <a:latin typeface="Calibri" pitchFamily="34" charset="0"/>
              </a:rPr>
              <a:t> 1. hud.nástroj z Jávy   </a:t>
            </a:r>
          </a:p>
          <a:p>
            <a:r>
              <a:rPr lang="cs-CZ">
                <a:latin typeface="Calibri" pitchFamily="34" charset="0"/>
              </a:rPr>
              <a:t>     Bali  či Afriky</a:t>
            </a:r>
          </a:p>
        </p:txBody>
      </p:sp>
      <p:sp>
        <p:nvSpPr>
          <p:cNvPr id="137339" name="TextovéPole 5"/>
          <p:cNvSpPr txBox="1">
            <a:spLocks noChangeArrowheads="1"/>
          </p:cNvSpPr>
          <p:nvPr/>
        </p:nvSpPr>
        <p:spPr bwMode="auto">
          <a:xfrm>
            <a:off x="6084888" y="1773238"/>
            <a:ext cx="2879725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cs-CZ">
                <a:latin typeface="Calibri" pitchFamily="34" charset="0"/>
              </a:rPr>
              <a:t>   2. Kubánský tanec</a:t>
            </a:r>
          </a:p>
        </p:txBody>
      </p:sp>
      <p:sp>
        <p:nvSpPr>
          <p:cNvPr id="137340" name="TextovéPole 7"/>
          <p:cNvSpPr txBox="1">
            <a:spLocks noChangeArrowheads="1"/>
          </p:cNvSpPr>
          <p:nvPr/>
        </p:nvSpPr>
        <p:spPr bwMode="auto">
          <a:xfrm>
            <a:off x="6084888" y="2349500"/>
            <a:ext cx="2344737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cs-CZ">
                <a:latin typeface="Calibri" pitchFamily="34" charset="0"/>
              </a:rPr>
              <a:t>   3. skladatel tanga</a:t>
            </a:r>
          </a:p>
        </p:txBody>
      </p:sp>
      <p:sp>
        <p:nvSpPr>
          <p:cNvPr id="137341" name="TextovéPole 8"/>
          <p:cNvSpPr txBox="1">
            <a:spLocks noChangeArrowheads="1"/>
          </p:cNvSpPr>
          <p:nvPr/>
        </p:nvSpPr>
        <p:spPr bwMode="auto">
          <a:xfrm>
            <a:off x="6156325" y="3141663"/>
            <a:ext cx="3811588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cs-CZ">
                <a:latin typeface="Calibri" pitchFamily="34" charset="0"/>
              </a:rPr>
              <a:t>  4. Brazilský tanec </a:t>
            </a:r>
          </a:p>
        </p:txBody>
      </p:sp>
      <p:sp>
        <p:nvSpPr>
          <p:cNvPr id="137342" name="TextovéPole 9"/>
          <p:cNvSpPr txBox="1">
            <a:spLocks noChangeArrowheads="1"/>
          </p:cNvSpPr>
          <p:nvPr/>
        </p:nvSpPr>
        <p:spPr bwMode="auto">
          <a:xfrm>
            <a:off x="6227763" y="3716338"/>
            <a:ext cx="255587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cs-CZ">
                <a:latin typeface="Calibri" pitchFamily="34" charset="0"/>
              </a:rPr>
              <a:t> 5. zpěvák  z Mali </a:t>
            </a:r>
          </a:p>
        </p:txBody>
      </p:sp>
      <p:sp>
        <p:nvSpPr>
          <p:cNvPr id="137343" name="TextovéPole 10"/>
          <p:cNvSpPr txBox="1">
            <a:spLocks noChangeArrowheads="1"/>
          </p:cNvSpPr>
          <p:nvPr/>
        </p:nvSpPr>
        <p:spPr bwMode="auto">
          <a:xfrm>
            <a:off x="6156325" y="4292600"/>
            <a:ext cx="2663825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cs-CZ">
                <a:latin typeface="Calibri" pitchFamily="34" charset="0"/>
              </a:rPr>
              <a:t>  6. Argentinský tanec </a:t>
            </a:r>
          </a:p>
        </p:txBody>
      </p:sp>
      <p:sp>
        <p:nvSpPr>
          <p:cNvPr id="137344" name="TextovéPole 11"/>
          <p:cNvSpPr txBox="1">
            <a:spLocks noChangeArrowheads="1"/>
          </p:cNvSpPr>
          <p:nvPr/>
        </p:nvSpPr>
        <p:spPr bwMode="auto">
          <a:xfrm>
            <a:off x="6227763" y="4941888"/>
            <a:ext cx="2916237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cs-CZ">
                <a:latin typeface="Calibri" pitchFamily="34" charset="0"/>
              </a:rPr>
              <a:t> 7. Kdo jde ve slavném filmu    </a:t>
            </a:r>
          </a:p>
          <a:p>
            <a:r>
              <a:rPr lang="cs-CZ">
                <a:latin typeface="Calibri" pitchFamily="34" charset="0"/>
              </a:rPr>
              <a:t>     do nebe? </a:t>
            </a:r>
          </a:p>
        </p:txBody>
      </p:sp>
      <p:sp>
        <p:nvSpPr>
          <p:cNvPr id="137345" name="TextovéPole 12"/>
          <p:cNvSpPr txBox="1">
            <a:spLocks noChangeArrowheads="1"/>
          </p:cNvSpPr>
          <p:nvPr/>
        </p:nvSpPr>
        <p:spPr bwMode="auto">
          <a:xfrm>
            <a:off x="6300788" y="5661025"/>
            <a:ext cx="2460625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cs-CZ">
                <a:latin typeface="Calibri" pitchFamily="34" charset="0"/>
              </a:rPr>
              <a:t>8. Španělský kytarista -  </a:t>
            </a:r>
          </a:p>
          <a:p>
            <a:r>
              <a:rPr lang="cs-CZ">
                <a:latin typeface="Calibri" pitchFamily="34" charset="0"/>
              </a:rPr>
              <a:t>    celým jménem   </a:t>
            </a:r>
          </a:p>
          <a:p>
            <a:endParaRPr lang="cs-CZ">
              <a:latin typeface="Calibri" pitchFamily="34" charset="0"/>
            </a:endParaRPr>
          </a:p>
          <a:p>
            <a:endParaRPr lang="cs-CZ"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Nadpis 1"/>
          <p:cNvSpPr>
            <a:spLocks noGrp="1"/>
          </p:cNvSpPr>
          <p:nvPr>
            <p:ph type="title"/>
          </p:nvPr>
        </p:nvSpPr>
        <p:spPr>
          <a:xfrm>
            <a:off x="755650" y="274638"/>
            <a:ext cx="7561263" cy="1143000"/>
          </a:xfrm>
          <a:solidFill>
            <a:schemeClr val="bg2">
              <a:lumMod val="75000"/>
            </a:schemeClr>
          </a:solidFill>
        </p:spPr>
        <p:txBody>
          <a:bodyPr/>
          <a:lstStyle/>
          <a:p>
            <a:pPr>
              <a:defRPr/>
            </a:pPr>
            <a:r>
              <a:rPr lang="cs-CZ" sz="3200" dirty="0" smtClean="0">
                <a:latin typeface="Lucida Calligraphy" pitchFamily="66" charset="0"/>
              </a:rPr>
              <a:t>Romantismus – skladatelé a slavná díla 1.</a:t>
            </a:r>
            <a:endParaRPr lang="cs-CZ" sz="3200" dirty="0" smtClean="0"/>
          </a:p>
        </p:txBody>
      </p:sp>
      <p:sp>
        <p:nvSpPr>
          <p:cNvPr id="49155" name="Zástupný symbol pro obsah 3"/>
          <p:cNvSpPr>
            <a:spLocks noGrp="1"/>
          </p:cNvSpPr>
          <p:nvPr>
            <p:ph idx="1"/>
          </p:nvPr>
        </p:nvSpPr>
        <p:spPr>
          <a:xfrm>
            <a:off x="755650" y="1600200"/>
            <a:ext cx="7561263" cy="4525963"/>
          </a:xfrm>
          <a:solidFill>
            <a:schemeClr val="accent6">
              <a:lumMod val="40000"/>
              <a:lumOff val="60000"/>
            </a:schemeClr>
          </a:solidFill>
        </p:spPr>
        <p:txBody>
          <a:bodyPr/>
          <a:lstStyle/>
          <a:p>
            <a:pPr>
              <a:buFont typeface="Arial" charset="0"/>
              <a:buNone/>
              <a:defRPr/>
            </a:pPr>
            <a:endParaRPr lang="cs-CZ" sz="1800" dirty="0" smtClean="0"/>
          </a:p>
          <a:p>
            <a:pPr>
              <a:defRPr/>
            </a:pPr>
            <a:r>
              <a:rPr lang="cs-CZ" sz="1600" u="sng" dirty="0" smtClean="0"/>
              <a:t>C. M. Weber</a:t>
            </a:r>
            <a:r>
              <a:rPr lang="cs-CZ" sz="1600" dirty="0" smtClean="0"/>
              <a:t> –opera </a:t>
            </a:r>
            <a:r>
              <a:rPr lang="cs-CZ" sz="1600" b="1" dirty="0" smtClean="0"/>
              <a:t>Čarostřelec</a:t>
            </a:r>
          </a:p>
          <a:p>
            <a:pPr>
              <a:defRPr/>
            </a:pPr>
            <a:r>
              <a:rPr lang="cs-CZ" sz="1600" u="sng" dirty="0" err="1" smtClean="0"/>
              <a:t>Fr</a:t>
            </a:r>
            <a:r>
              <a:rPr lang="cs-CZ" sz="1600" u="sng" dirty="0" smtClean="0"/>
              <a:t>.Schubert</a:t>
            </a:r>
            <a:r>
              <a:rPr lang="cs-CZ" sz="1600" dirty="0" smtClean="0"/>
              <a:t> –</a:t>
            </a:r>
            <a:r>
              <a:rPr lang="cs-CZ" sz="1600" i="1" dirty="0" smtClean="0"/>
              <a:t>písně</a:t>
            </a:r>
            <a:r>
              <a:rPr lang="cs-CZ" sz="1600" dirty="0" smtClean="0"/>
              <a:t> </a:t>
            </a:r>
            <a:r>
              <a:rPr lang="cs-CZ" sz="1600" b="1" dirty="0" smtClean="0"/>
              <a:t>Král duchů, </a:t>
            </a:r>
            <a:r>
              <a:rPr lang="cs-CZ" sz="1600" b="1" dirty="0" err="1" smtClean="0"/>
              <a:t>Spanilá</a:t>
            </a:r>
            <a:r>
              <a:rPr lang="cs-CZ" sz="1600" b="1" dirty="0" smtClean="0"/>
              <a:t> mlynářka</a:t>
            </a:r>
          </a:p>
          <a:p>
            <a:pPr>
              <a:defRPr/>
            </a:pPr>
            <a:r>
              <a:rPr lang="cs-CZ" sz="1600" u="sng" dirty="0" err="1" smtClean="0"/>
              <a:t>F.Chopin</a:t>
            </a:r>
            <a:r>
              <a:rPr lang="cs-CZ" sz="1600" dirty="0" smtClean="0"/>
              <a:t> –</a:t>
            </a:r>
            <a:r>
              <a:rPr lang="cs-CZ" sz="1600" b="1" dirty="0" smtClean="0"/>
              <a:t>klavírní </a:t>
            </a:r>
            <a:r>
              <a:rPr lang="cs-CZ" sz="1600" b="1" dirty="0" err="1" smtClean="0"/>
              <a:t>virtuoz</a:t>
            </a:r>
            <a:r>
              <a:rPr lang="cs-CZ" sz="1600" dirty="0" smtClean="0"/>
              <a:t>, psal mazurky, valčíky, polonézy</a:t>
            </a:r>
          </a:p>
          <a:p>
            <a:pPr>
              <a:buFont typeface="Arial" charset="0"/>
              <a:buNone/>
              <a:defRPr/>
            </a:pPr>
            <a:r>
              <a:rPr lang="cs-CZ" sz="1600" dirty="0" smtClean="0"/>
              <a:t> </a:t>
            </a:r>
          </a:p>
          <a:p>
            <a:pPr>
              <a:defRPr/>
            </a:pPr>
            <a:r>
              <a:rPr lang="cs-CZ" sz="1600" u="sng" dirty="0" smtClean="0"/>
              <a:t>Hektor Berlioz</a:t>
            </a:r>
            <a:r>
              <a:rPr lang="cs-CZ" sz="1600" dirty="0" smtClean="0"/>
              <a:t> – </a:t>
            </a:r>
            <a:r>
              <a:rPr lang="cs-CZ" sz="1600" b="1" dirty="0" smtClean="0"/>
              <a:t>Fantastická symfonie </a:t>
            </a:r>
            <a:r>
              <a:rPr lang="cs-CZ" sz="1600" i="1" dirty="0" smtClean="0"/>
              <a:t>/s hororovým námětem/                                       </a:t>
            </a:r>
            <a:r>
              <a:rPr lang="cs-CZ" sz="1600" dirty="0" smtClean="0"/>
              <a:t>( jako 1.obsahuje </a:t>
            </a:r>
            <a:r>
              <a:rPr lang="cs-CZ" sz="1600" u="sng" dirty="0" smtClean="0"/>
              <a:t>příznačný motiv</a:t>
            </a:r>
            <a:r>
              <a:rPr lang="cs-CZ" sz="1600" dirty="0" smtClean="0"/>
              <a:t> </a:t>
            </a:r>
            <a:r>
              <a:rPr lang="cs-CZ" sz="1600" b="1" dirty="0" err="1" smtClean="0"/>
              <a:t>tzv.idée</a:t>
            </a:r>
            <a:r>
              <a:rPr lang="cs-CZ" sz="1600" b="1" dirty="0" smtClean="0"/>
              <a:t> fixe, zakladatel programní hudby</a:t>
            </a:r>
            <a:r>
              <a:rPr lang="cs-CZ" sz="1600" dirty="0" smtClean="0"/>
              <a:t>)</a:t>
            </a:r>
          </a:p>
          <a:p>
            <a:pPr>
              <a:defRPr/>
            </a:pPr>
            <a:endParaRPr lang="cs-CZ" sz="1600" dirty="0" smtClean="0"/>
          </a:p>
          <a:p>
            <a:pPr>
              <a:defRPr/>
            </a:pPr>
            <a:r>
              <a:rPr lang="cs-CZ" sz="1600" u="sng" dirty="0" smtClean="0"/>
              <a:t>F. </a:t>
            </a:r>
            <a:r>
              <a:rPr lang="cs-CZ" sz="1600" u="sng" dirty="0" err="1" smtClean="0"/>
              <a:t>Lizst</a:t>
            </a:r>
            <a:r>
              <a:rPr lang="cs-CZ" sz="1600" dirty="0" smtClean="0"/>
              <a:t> –klavírní </a:t>
            </a:r>
            <a:r>
              <a:rPr lang="cs-CZ" sz="1600" dirty="0" err="1" smtClean="0"/>
              <a:t>virtuoz</a:t>
            </a:r>
            <a:r>
              <a:rPr lang="cs-CZ" sz="1600" dirty="0" smtClean="0"/>
              <a:t>, symfonie - </a:t>
            </a:r>
            <a:r>
              <a:rPr lang="cs-CZ" sz="1600" b="1" dirty="0" smtClean="0"/>
              <a:t>Faustovská,Dantovská</a:t>
            </a:r>
            <a:endParaRPr lang="cs-CZ" sz="1600" dirty="0" smtClean="0"/>
          </a:p>
          <a:p>
            <a:pPr>
              <a:defRPr/>
            </a:pPr>
            <a:r>
              <a:rPr lang="cs-CZ" sz="1600" u="sng" dirty="0" smtClean="0"/>
              <a:t>J. Brahms</a:t>
            </a:r>
            <a:r>
              <a:rPr lang="cs-CZ" sz="1600" dirty="0" smtClean="0"/>
              <a:t> –</a:t>
            </a:r>
            <a:r>
              <a:rPr lang="cs-CZ" sz="1600" b="1" dirty="0" smtClean="0"/>
              <a:t>Uherské tance</a:t>
            </a:r>
          </a:p>
          <a:p>
            <a:pPr>
              <a:defRPr/>
            </a:pPr>
            <a:endParaRPr lang="cs-CZ" sz="1600" b="1" dirty="0" smtClean="0"/>
          </a:p>
          <a:p>
            <a:pPr>
              <a:defRPr/>
            </a:pPr>
            <a:r>
              <a:rPr lang="cs-CZ" sz="1600" u="sng" dirty="0" smtClean="0"/>
              <a:t>Richard Wagner</a:t>
            </a:r>
            <a:r>
              <a:rPr lang="cs-CZ" sz="1600" dirty="0" smtClean="0"/>
              <a:t> –  opery </a:t>
            </a:r>
            <a:r>
              <a:rPr lang="cs-CZ" sz="1600" b="1" dirty="0" smtClean="0"/>
              <a:t>Bludný Holanďan, Tristan a </a:t>
            </a:r>
            <a:r>
              <a:rPr lang="cs-CZ" sz="1600" b="1" dirty="0" err="1" smtClean="0"/>
              <a:t>Isolda</a:t>
            </a:r>
            <a:r>
              <a:rPr lang="cs-CZ" sz="1600" b="1" dirty="0" smtClean="0"/>
              <a:t>, </a:t>
            </a:r>
          </a:p>
          <a:p>
            <a:pPr>
              <a:defRPr/>
            </a:pPr>
            <a:r>
              <a:rPr lang="cs-CZ" sz="1600" u="sng" dirty="0" smtClean="0"/>
              <a:t>Gustav </a:t>
            </a:r>
            <a:r>
              <a:rPr lang="cs-CZ" sz="1600" u="sng" dirty="0" err="1" smtClean="0"/>
              <a:t>Mahler</a:t>
            </a:r>
            <a:r>
              <a:rPr lang="cs-CZ" sz="1600" u="sng" dirty="0" smtClean="0"/>
              <a:t> –</a:t>
            </a:r>
            <a:r>
              <a:rPr lang="cs-CZ" sz="1600" dirty="0" smtClean="0"/>
              <a:t> </a:t>
            </a:r>
            <a:r>
              <a:rPr lang="cs-CZ" sz="1600" b="1" dirty="0" smtClean="0"/>
              <a:t>9.symfonií</a:t>
            </a:r>
          </a:p>
          <a:p>
            <a:pPr>
              <a:defRPr/>
            </a:pPr>
            <a:r>
              <a:rPr lang="cs-CZ" sz="1600" u="sng" dirty="0" smtClean="0"/>
              <a:t>Richard </a:t>
            </a:r>
            <a:r>
              <a:rPr lang="cs-CZ" sz="1600" u="sng" dirty="0" err="1" smtClean="0"/>
              <a:t>Strauss</a:t>
            </a:r>
            <a:r>
              <a:rPr lang="cs-CZ" sz="1600" u="sng" dirty="0" smtClean="0"/>
              <a:t> </a:t>
            </a:r>
            <a:r>
              <a:rPr lang="cs-CZ" sz="1600" dirty="0" smtClean="0"/>
              <a:t>– </a:t>
            </a:r>
            <a:r>
              <a:rPr lang="cs-CZ" sz="1600" b="1" dirty="0" smtClean="0"/>
              <a:t>Růžový kavalír, </a:t>
            </a:r>
            <a:r>
              <a:rPr lang="cs-CZ" sz="1600" b="1" dirty="0" err="1" smtClean="0"/>
              <a:t>Salome</a:t>
            </a:r>
            <a:endParaRPr lang="cs-CZ" sz="1600" b="1" dirty="0" smtClean="0"/>
          </a:p>
          <a:p>
            <a:pPr>
              <a:buFont typeface="Arial" charset="0"/>
              <a:buNone/>
              <a:defRPr/>
            </a:pPr>
            <a:r>
              <a:rPr lang="cs-CZ" sz="1600" dirty="0" smtClean="0"/>
              <a:t> </a:t>
            </a:r>
          </a:p>
          <a:p>
            <a:pPr>
              <a:defRPr/>
            </a:pPr>
            <a:endParaRPr lang="cs-CZ" sz="14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Nadpis 1"/>
          <p:cNvSpPr>
            <a:spLocks noGrp="1"/>
          </p:cNvSpPr>
          <p:nvPr>
            <p:ph type="title"/>
          </p:nvPr>
        </p:nvSpPr>
        <p:spPr>
          <a:xfrm>
            <a:off x="827088" y="274638"/>
            <a:ext cx="7489825" cy="1143000"/>
          </a:xfrm>
          <a:solidFill>
            <a:schemeClr val="bg2">
              <a:lumMod val="75000"/>
            </a:schemeClr>
          </a:solidFill>
        </p:spPr>
        <p:txBody>
          <a:bodyPr/>
          <a:lstStyle/>
          <a:p>
            <a:pPr>
              <a:defRPr/>
            </a:pPr>
            <a:r>
              <a:rPr lang="cs-CZ" sz="3200" dirty="0" smtClean="0">
                <a:latin typeface="Lucida Calligraphy" pitchFamily="66" charset="0"/>
              </a:rPr>
              <a:t>Romantismus- skladatelé a slavná díla 2.</a:t>
            </a:r>
            <a:endParaRPr lang="cs-CZ" sz="3200" dirty="0" smtClean="0"/>
          </a:p>
        </p:txBody>
      </p:sp>
      <p:sp>
        <p:nvSpPr>
          <p:cNvPr id="50179" name="Zástupný symbol pro obsah 3"/>
          <p:cNvSpPr>
            <a:spLocks noGrp="1"/>
          </p:cNvSpPr>
          <p:nvPr>
            <p:ph idx="1"/>
          </p:nvPr>
        </p:nvSpPr>
        <p:spPr>
          <a:xfrm>
            <a:off x="755650" y="1600200"/>
            <a:ext cx="7561263" cy="4525963"/>
          </a:xfrm>
          <a:solidFill>
            <a:schemeClr val="accent2">
              <a:lumMod val="40000"/>
              <a:lumOff val="60000"/>
            </a:schemeClr>
          </a:solidFill>
        </p:spPr>
        <p:txBody>
          <a:bodyPr/>
          <a:lstStyle/>
          <a:p>
            <a:pPr>
              <a:buFont typeface="Arial" charset="0"/>
              <a:buNone/>
              <a:defRPr/>
            </a:pPr>
            <a:endParaRPr lang="cs-CZ" sz="1400" b="1" dirty="0" smtClean="0"/>
          </a:p>
          <a:p>
            <a:pPr>
              <a:defRPr/>
            </a:pPr>
            <a:r>
              <a:rPr lang="cs-CZ" sz="1800" u="sng" dirty="0" smtClean="0"/>
              <a:t>G. </a:t>
            </a:r>
            <a:r>
              <a:rPr lang="cs-CZ" sz="1800" u="sng" dirty="0" err="1" smtClean="0"/>
              <a:t>Rossini</a:t>
            </a:r>
            <a:r>
              <a:rPr lang="cs-CZ" sz="1800" dirty="0" smtClean="0"/>
              <a:t> -  opery: </a:t>
            </a:r>
            <a:r>
              <a:rPr lang="cs-CZ" sz="1800" b="1" dirty="0" err="1" smtClean="0"/>
              <a:t>Lazebník</a:t>
            </a:r>
            <a:r>
              <a:rPr lang="cs-CZ" sz="1800" b="1" dirty="0" smtClean="0"/>
              <a:t> sevillský</a:t>
            </a:r>
            <a:r>
              <a:rPr lang="cs-CZ" sz="1800" dirty="0" smtClean="0"/>
              <a:t> a Vilém Tell</a:t>
            </a:r>
          </a:p>
          <a:p>
            <a:pPr>
              <a:defRPr/>
            </a:pPr>
            <a:r>
              <a:rPr lang="cs-CZ" sz="1800" u="sng" dirty="0" smtClean="0"/>
              <a:t>G. Verdi</a:t>
            </a:r>
            <a:r>
              <a:rPr lang="cs-CZ" sz="1800" dirty="0" smtClean="0"/>
              <a:t> –opery: </a:t>
            </a:r>
            <a:r>
              <a:rPr lang="cs-CZ" sz="1800" b="1" dirty="0" err="1" smtClean="0"/>
              <a:t>Nabucco</a:t>
            </a:r>
            <a:r>
              <a:rPr lang="cs-CZ" sz="1800" b="1" dirty="0" smtClean="0"/>
              <a:t>, Aida, </a:t>
            </a:r>
            <a:r>
              <a:rPr lang="cs-CZ" sz="1800" b="1" dirty="0" err="1" smtClean="0"/>
              <a:t>Trubadůr</a:t>
            </a:r>
            <a:endParaRPr lang="cs-CZ" sz="1800" b="1" dirty="0" smtClean="0"/>
          </a:p>
          <a:p>
            <a:pPr>
              <a:defRPr/>
            </a:pPr>
            <a:r>
              <a:rPr lang="cs-CZ" sz="1800" u="sng" dirty="0" smtClean="0"/>
              <a:t>G. Bizet</a:t>
            </a:r>
            <a:r>
              <a:rPr lang="cs-CZ" sz="1800" dirty="0" smtClean="0"/>
              <a:t> – </a:t>
            </a:r>
            <a:r>
              <a:rPr lang="cs-CZ" sz="1800" b="1" dirty="0" err="1" smtClean="0"/>
              <a:t>Carmen</a:t>
            </a:r>
            <a:endParaRPr lang="cs-CZ" sz="1800" b="1" dirty="0" smtClean="0"/>
          </a:p>
          <a:p>
            <a:pPr>
              <a:buFont typeface="Arial" charset="0"/>
              <a:buNone/>
              <a:defRPr/>
            </a:pPr>
            <a:endParaRPr lang="cs-CZ" sz="1800" dirty="0" smtClean="0"/>
          </a:p>
          <a:p>
            <a:pPr>
              <a:defRPr/>
            </a:pPr>
            <a:r>
              <a:rPr lang="cs-CZ" sz="1800" u="sng" dirty="0" err="1" smtClean="0"/>
              <a:t>M</a:t>
            </a:r>
            <a:r>
              <a:rPr lang="cs-CZ" sz="1800" u="sng" dirty="0" smtClean="0"/>
              <a:t>.</a:t>
            </a:r>
            <a:r>
              <a:rPr lang="cs-CZ" sz="1800" u="sng" dirty="0" err="1" smtClean="0"/>
              <a:t>P.Musorgskij</a:t>
            </a:r>
            <a:r>
              <a:rPr lang="cs-CZ" sz="1800" u="sng" dirty="0" smtClean="0"/>
              <a:t> </a:t>
            </a:r>
            <a:r>
              <a:rPr lang="cs-CZ" sz="1800" dirty="0" smtClean="0"/>
              <a:t>–  </a:t>
            </a:r>
            <a:r>
              <a:rPr lang="cs-CZ" sz="1800" b="1" dirty="0" smtClean="0"/>
              <a:t>Obrázky z výstavy</a:t>
            </a:r>
          </a:p>
          <a:p>
            <a:pPr>
              <a:defRPr/>
            </a:pPr>
            <a:r>
              <a:rPr lang="cs-CZ" sz="1800" dirty="0" smtClean="0"/>
              <a:t> </a:t>
            </a:r>
            <a:r>
              <a:rPr lang="cs-CZ" sz="1800" u="sng" dirty="0" smtClean="0"/>
              <a:t>N. </a:t>
            </a:r>
            <a:r>
              <a:rPr lang="cs-CZ" sz="1800" u="sng" dirty="0" err="1" smtClean="0"/>
              <a:t>Rimski</a:t>
            </a:r>
            <a:r>
              <a:rPr lang="cs-CZ" sz="1800" u="sng" dirty="0" smtClean="0"/>
              <a:t>-Korsakov </a:t>
            </a:r>
            <a:r>
              <a:rPr lang="cs-CZ" sz="1800" dirty="0" smtClean="0"/>
              <a:t>– </a:t>
            </a:r>
            <a:r>
              <a:rPr lang="cs-CZ" sz="1800" b="1" dirty="0" smtClean="0"/>
              <a:t>Šeherezáda</a:t>
            </a:r>
          </a:p>
          <a:p>
            <a:pPr>
              <a:defRPr/>
            </a:pPr>
            <a:endParaRPr lang="cs-CZ" sz="1800" b="1" dirty="0" smtClean="0"/>
          </a:p>
          <a:p>
            <a:pPr>
              <a:defRPr/>
            </a:pPr>
            <a:r>
              <a:rPr lang="cs-CZ" sz="1800" u="sng" dirty="0" err="1" smtClean="0"/>
              <a:t>P.I.Čajkovskij</a:t>
            </a:r>
            <a:r>
              <a:rPr lang="cs-CZ" sz="1800" dirty="0" smtClean="0"/>
              <a:t> –(</a:t>
            </a:r>
            <a:r>
              <a:rPr lang="cs-CZ" sz="1800" i="1" dirty="0" smtClean="0"/>
              <a:t>balety)  </a:t>
            </a:r>
            <a:r>
              <a:rPr lang="cs-CZ" sz="1800" b="1" dirty="0" smtClean="0"/>
              <a:t>Labutí jezero, Spící krasavice</a:t>
            </a:r>
          </a:p>
          <a:p>
            <a:pPr>
              <a:buFont typeface="Arial" charset="0"/>
              <a:buNone/>
              <a:defRPr/>
            </a:pPr>
            <a:endParaRPr lang="cs-CZ" sz="1800" b="1" dirty="0" smtClean="0"/>
          </a:p>
          <a:p>
            <a:pPr>
              <a:defRPr/>
            </a:pPr>
            <a:r>
              <a:rPr lang="cs-CZ" sz="1800" u="sng" dirty="0" smtClean="0"/>
              <a:t>Bedřich Smetana</a:t>
            </a:r>
            <a:r>
              <a:rPr lang="cs-CZ" sz="1800" dirty="0" smtClean="0"/>
              <a:t> – </a:t>
            </a:r>
            <a:r>
              <a:rPr lang="cs-CZ" sz="1800" b="1" dirty="0" smtClean="0"/>
              <a:t>Prodaná nevěsta, Má Vlast, České tance, Má vlast: </a:t>
            </a:r>
            <a:r>
              <a:rPr lang="cs-CZ" sz="1800" dirty="0" smtClean="0"/>
              <a:t>(Vyšehrad, Vltava,Šárka,Z Českých luhů a hájů, Tábor, Blaník) </a:t>
            </a:r>
          </a:p>
          <a:p>
            <a:pPr>
              <a:defRPr/>
            </a:pPr>
            <a:r>
              <a:rPr lang="cs-CZ" sz="1800" dirty="0" smtClean="0"/>
              <a:t> </a:t>
            </a:r>
            <a:r>
              <a:rPr lang="cs-CZ" sz="1800" u="sng" dirty="0" smtClean="0"/>
              <a:t>Antonín Dvořák</a:t>
            </a:r>
            <a:r>
              <a:rPr lang="cs-CZ" sz="1800" dirty="0" smtClean="0"/>
              <a:t> – </a:t>
            </a:r>
            <a:r>
              <a:rPr lang="cs-CZ" sz="1800" b="1" dirty="0" smtClean="0"/>
              <a:t>Rusalka , symfonie Z Nového Světa, Slovanské tance</a:t>
            </a:r>
          </a:p>
          <a:p>
            <a:pPr>
              <a:buFont typeface="Arial" charset="0"/>
              <a:buNone/>
              <a:defRPr/>
            </a:pPr>
            <a:r>
              <a:rPr lang="cs-CZ" sz="1800" dirty="0" smtClean="0"/>
              <a:t>         </a:t>
            </a:r>
          </a:p>
          <a:p>
            <a:pPr>
              <a:buFont typeface="Arial" charset="0"/>
              <a:buNone/>
              <a:defRPr/>
            </a:pPr>
            <a:r>
              <a:rPr lang="cs-CZ" sz="1200" dirty="0" smtClean="0"/>
              <a:t> </a:t>
            </a:r>
          </a:p>
          <a:p>
            <a:pPr>
              <a:defRPr/>
            </a:pPr>
            <a:endParaRPr lang="cs-CZ" sz="12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TextovéPole 1"/>
          <p:cNvSpPr txBox="1">
            <a:spLocks noChangeArrowheads="1"/>
          </p:cNvSpPr>
          <p:nvPr/>
        </p:nvSpPr>
        <p:spPr bwMode="auto">
          <a:xfrm>
            <a:off x="250825" y="188913"/>
            <a:ext cx="6624638" cy="584200"/>
          </a:xfrm>
          <a:prstGeom prst="rect">
            <a:avLst/>
          </a:prstGeom>
          <a:solidFill>
            <a:schemeClr val="bg2">
              <a:lumMod val="90000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cs-CZ" sz="3200" dirty="0">
                <a:latin typeface="Lucida Calligraphy" pitchFamily="66" charset="0"/>
              </a:rPr>
              <a:t>Křížovka – Romantismus </a:t>
            </a:r>
          </a:p>
        </p:txBody>
      </p:sp>
      <p:graphicFrame>
        <p:nvGraphicFramePr>
          <p:cNvPr id="5" name="Tabulka 4"/>
          <p:cNvGraphicFramePr>
            <a:graphicFrameLocks noGrp="1"/>
          </p:cNvGraphicFramePr>
          <p:nvPr/>
        </p:nvGraphicFramePr>
        <p:xfrm>
          <a:off x="250825" y="836613"/>
          <a:ext cx="5688636" cy="54006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74053"/>
                <a:gridCol w="474053"/>
                <a:gridCol w="474053"/>
                <a:gridCol w="474053"/>
                <a:gridCol w="474053"/>
                <a:gridCol w="474053"/>
                <a:gridCol w="474053"/>
                <a:gridCol w="474053"/>
                <a:gridCol w="474053"/>
                <a:gridCol w="474053"/>
                <a:gridCol w="474053"/>
                <a:gridCol w="474053"/>
              </a:tblGrid>
              <a:tr h="675075"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ACA16C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ACA16C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ACA16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cs-CZ" sz="3200" dirty="0" smtClean="0"/>
                        <a:t>L</a:t>
                      </a:r>
                      <a:endParaRPr lang="cs-CZ" sz="3200" dirty="0"/>
                    </a:p>
                  </a:txBody>
                  <a:tcPr>
                    <a:solidFill>
                      <a:srgbClr val="CFCFD5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CFCFD5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CFCFD5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CFCFD5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CFCFD5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cs-CZ" sz="3200" dirty="0" smtClean="0"/>
                        <a:t>O</a:t>
                      </a:r>
                      <a:endParaRPr lang="cs-CZ" sz="3200" dirty="0"/>
                    </a:p>
                  </a:txBody>
                  <a:tcPr>
                    <a:solidFill>
                      <a:srgbClr val="CFCFD5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ACA16C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ACA16C"/>
                    </a:solidFill>
                  </a:tcPr>
                </a:tc>
              </a:tr>
              <a:tr h="675075"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ACA16C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ACA16C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CFCFD5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CFCFD5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CFCFD5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ACA16C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ACA16C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ACA16C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ACA16C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ACA16C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ACA16C"/>
                    </a:solidFill>
                  </a:tcPr>
                </a:tc>
              </a:tr>
              <a:tr h="675075">
                <a:tc>
                  <a:txBody>
                    <a:bodyPr/>
                    <a:lstStyle/>
                    <a:p>
                      <a:r>
                        <a:rPr lang="cs-CZ" sz="3200" dirty="0" smtClean="0"/>
                        <a:t>Z</a:t>
                      </a:r>
                      <a:endParaRPr lang="cs-CZ" sz="3200" dirty="0"/>
                    </a:p>
                  </a:txBody>
                  <a:tcPr>
                    <a:solidFill>
                      <a:srgbClr val="CFCFD5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CFCFD5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CFCFD5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CFCFD5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cs-CZ" sz="3200" dirty="0" smtClean="0"/>
                        <a:t>H</a:t>
                      </a:r>
                      <a:endParaRPr lang="cs-CZ" sz="3200" dirty="0"/>
                    </a:p>
                  </a:txBody>
                  <a:tcPr>
                    <a:solidFill>
                      <a:srgbClr val="CFCFD5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CFCFD5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cs-CZ" sz="3200" dirty="0" smtClean="0"/>
                        <a:t>S</a:t>
                      </a:r>
                      <a:endParaRPr lang="cs-CZ" sz="3200" dirty="0"/>
                    </a:p>
                  </a:txBody>
                  <a:tcPr>
                    <a:solidFill>
                      <a:srgbClr val="CFCFD5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CFCFD5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CFCFD5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CFCFD5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cs-CZ" sz="3200" dirty="0" smtClean="0"/>
                        <a:t>A</a:t>
                      </a:r>
                      <a:endParaRPr lang="cs-CZ" sz="3200" dirty="0"/>
                    </a:p>
                  </a:txBody>
                  <a:tcPr>
                    <a:solidFill>
                      <a:srgbClr val="CFCFD5"/>
                    </a:solidFill>
                  </a:tcPr>
                </a:tc>
              </a:tr>
              <a:tr h="675075">
                <a:tc>
                  <a:txBody>
                    <a:bodyPr/>
                    <a:lstStyle/>
                    <a:p>
                      <a:r>
                        <a:rPr lang="cs-CZ" sz="3200" dirty="0" smtClean="0"/>
                        <a:t>S</a:t>
                      </a:r>
                      <a:endParaRPr lang="cs-CZ" sz="3200" dirty="0"/>
                    </a:p>
                  </a:txBody>
                  <a:tcPr>
                    <a:solidFill>
                      <a:srgbClr val="CFCFD5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CFCFD5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CFCFD5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CFCFD5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CFCFD5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CFCFD5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cs-CZ" sz="3200" dirty="0" smtClean="0"/>
                        <a:t>P</a:t>
                      </a:r>
                      <a:endParaRPr lang="cs-CZ" sz="3200" dirty="0"/>
                    </a:p>
                  </a:txBody>
                  <a:tcPr>
                    <a:solidFill>
                      <a:srgbClr val="CFCFD5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CFCFD5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CFCFD5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CFCFD5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ACA16C"/>
                    </a:solidFill>
                  </a:tcPr>
                </a:tc>
              </a:tr>
              <a:tr h="675075"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ACA16C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ACA16C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ACA16C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ACA16C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CFCFD5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CFCFD5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ACA16C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ACA16C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ACA16C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ACA16C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ACA16C"/>
                    </a:solidFill>
                  </a:tcPr>
                </a:tc>
              </a:tr>
              <a:tr h="675075"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ACA16C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ACA16C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ACA16C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CFCFD5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CFCFD5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CFCFD5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CFCFD5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ACA16C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ACA16C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ACA16C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ACA16C"/>
                    </a:solidFill>
                  </a:tcPr>
                </a:tc>
              </a:tr>
              <a:tr h="675075"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ACA16C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ACA16C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ACA16C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CFCFD5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cs-CZ" sz="3200" dirty="0" smtClean="0"/>
                        <a:t>O</a:t>
                      </a:r>
                      <a:endParaRPr lang="cs-CZ" sz="3200" dirty="0"/>
                    </a:p>
                  </a:txBody>
                  <a:tcPr>
                    <a:solidFill>
                      <a:srgbClr val="CFCFD5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CFCFD5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CFCFD5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CFCFD5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CFCFD5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CFCFD5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ACA16C"/>
                    </a:solidFill>
                  </a:tcPr>
                </a:tc>
              </a:tr>
              <a:tr h="675075">
                <a:tc>
                  <a:txBody>
                    <a:bodyPr/>
                    <a:lstStyle/>
                    <a:p>
                      <a:endParaRPr lang="cs-CZ" sz="3200"/>
                    </a:p>
                  </a:txBody>
                  <a:tcPr>
                    <a:solidFill>
                      <a:srgbClr val="ACA16C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ACA16C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ACA16C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CFCFD5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CFCFD5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CFCFD5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CFCFD5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ACA16C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ACA16C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ACA16C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ACA16C"/>
                    </a:solidFill>
                  </a:tcPr>
                </a:tc>
              </a:tr>
            </a:tbl>
          </a:graphicData>
        </a:graphic>
      </p:graphicFrame>
      <p:sp>
        <p:nvSpPr>
          <p:cNvPr id="75898" name="TextovéPole 3"/>
          <p:cNvSpPr txBox="1">
            <a:spLocks noChangeArrowheads="1"/>
          </p:cNvSpPr>
          <p:nvPr/>
        </p:nvSpPr>
        <p:spPr bwMode="auto">
          <a:xfrm>
            <a:off x="6084888" y="981075"/>
            <a:ext cx="2486025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cs-CZ">
                <a:latin typeface="Calibri" pitchFamily="34" charset="0"/>
              </a:rPr>
              <a:t>1. text opery</a:t>
            </a:r>
          </a:p>
        </p:txBody>
      </p:sp>
      <p:sp>
        <p:nvSpPr>
          <p:cNvPr id="75899" name="TextovéPole 5"/>
          <p:cNvSpPr txBox="1">
            <a:spLocks noChangeArrowheads="1"/>
          </p:cNvSpPr>
          <p:nvPr/>
        </p:nvSpPr>
        <p:spPr bwMode="auto">
          <a:xfrm>
            <a:off x="6084888" y="1628775"/>
            <a:ext cx="2879725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cs-CZ">
                <a:latin typeface="Calibri" pitchFamily="34" charset="0"/>
              </a:rPr>
              <a:t>2. Verdiho opera</a:t>
            </a:r>
          </a:p>
        </p:txBody>
      </p:sp>
      <p:sp>
        <p:nvSpPr>
          <p:cNvPr id="75900" name="TextovéPole 7"/>
          <p:cNvSpPr txBox="1">
            <a:spLocks noChangeArrowheads="1"/>
          </p:cNvSpPr>
          <p:nvPr/>
        </p:nvSpPr>
        <p:spPr bwMode="auto">
          <a:xfrm>
            <a:off x="6084888" y="2276475"/>
            <a:ext cx="2344737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cs-CZ">
                <a:latin typeface="Calibri" pitchFamily="34" charset="0"/>
              </a:rPr>
              <a:t>3. Dvořákova symfonie</a:t>
            </a:r>
          </a:p>
        </p:txBody>
      </p:sp>
      <p:sp>
        <p:nvSpPr>
          <p:cNvPr id="75901" name="TextovéPole 8"/>
          <p:cNvSpPr txBox="1">
            <a:spLocks noChangeArrowheads="1"/>
          </p:cNvSpPr>
          <p:nvPr/>
        </p:nvSpPr>
        <p:spPr bwMode="auto">
          <a:xfrm>
            <a:off x="6084888" y="2997200"/>
            <a:ext cx="3811587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cs-CZ">
                <a:latin typeface="Calibri" pitchFamily="34" charset="0"/>
              </a:rPr>
              <a:t>4. 19.století nazýváme jako…</a:t>
            </a:r>
          </a:p>
        </p:txBody>
      </p:sp>
      <p:sp>
        <p:nvSpPr>
          <p:cNvPr id="75902" name="TextovéPole 9"/>
          <p:cNvSpPr txBox="1">
            <a:spLocks noChangeArrowheads="1"/>
          </p:cNvSpPr>
          <p:nvPr/>
        </p:nvSpPr>
        <p:spPr bwMode="auto">
          <a:xfrm>
            <a:off x="6156325" y="3644900"/>
            <a:ext cx="2771775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cs-CZ">
                <a:latin typeface="Calibri" pitchFamily="34" charset="0"/>
              </a:rPr>
              <a:t>5. forte fortissimo</a:t>
            </a:r>
          </a:p>
        </p:txBody>
      </p:sp>
      <p:sp>
        <p:nvSpPr>
          <p:cNvPr id="75903" name="TextovéPole 10"/>
          <p:cNvSpPr txBox="1">
            <a:spLocks noChangeArrowheads="1"/>
          </p:cNvSpPr>
          <p:nvPr/>
        </p:nvSpPr>
        <p:spPr bwMode="auto">
          <a:xfrm>
            <a:off x="6084888" y="4292600"/>
            <a:ext cx="2663825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cs-CZ">
                <a:latin typeface="Calibri" pitchFamily="34" charset="0"/>
              </a:rPr>
              <a:t>6. autor opery Carmen</a:t>
            </a:r>
          </a:p>
        </p:txBody>
      </p:sp>
      <p:sp>
        <p:nvSpPr>
          <p:cNvPr id="75904" name="TextovéPole 11"/>
          <p:cNvSpPr txBox="1">
            <a:spLocks noChangeArrowheads="1"/>
          </p:cNvSpPr>
          <p:nvPr/>
        </p:nvSpPr>
        <p:spPr bwMode="auto">
          <a:xfrm>
            <a:off x="6084888" y="4941888"/>
            <a:ext cx="3106737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cs-CZ">
                <a:latin typeface="Calibri" pitchFamily="34" charset="0"/>
              </a:rPr>
              <a:t>7. Námět v romantismu</a:t>
            </a:r>
          </a:p>
        </p:txBody>
      </p:sp>
      <p:sp>
        <p:nvSpPr>
          <p:cNvPr id="75905" name="TextovéPole 12"/>
          <p:cNvSpPr txBox="1">
            <a:spLocks noChangeArrowheads="1"/>
          </p:cNvSpPr>
          <p:nvPr/>
        </p:nvSpPr>
        <p:spPr bwMode="auto">
          <a:xfrm>
            <a:off x="6084888" y="5589588"/>
            <a:ext cx="2676525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cs-CZ">
                <a:latin typeface="Calibri" pitchFamily="34" charset="0"/>
              </a:rPr>
              <a:t>8. vědecko-fantastický  </a:t>
            </a:r>
          </a:p>
          <a:p>
            <a:r>
              <a:rPr lang="cs-CZ">
                <a:latin typeface="Calibri" pitchFamily="34" charset="0"/>
              </a:rPr>
              <a:t>    spisovatel Jules …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Nadpis 1"/>
          <p:cNvSpPr>
            <a:spLocks noGrp="1"/>
          </p:cNvSpPr>
          <p:nvPr>
            <p:ph type="title"/>
          </p:nvPr>
        </p:nvSpPr>
        <p:spPr>
          <a:xfrm>
            <a:off x="900113" y="274638"/>
            <a:ext cx="7343775" cy="1143000"/>
          </a:xfrm>
          <a:solidFill>
            <a:schemeClr val="bg2">
              <a:lumMod val="75000"/>
            </a:schemeClr>
          </a:solidFill>
        </p:spPr>
        <p:txBody>
          <a:bodyPr/>
          <a:lstStyle/>
          <a:p>
            <a:pPr>
              <a:defRPr/>
            </a:pPr>
            <a:r>
              <a:rPr lang="cs-CZ" sz="3200" dirty="0" smtClean="0">
                <a:latin typeface="Lucida Calligraphy" pitchFamily="66" charset="0"/>
              </a:rPr>
              <a:t>Romantismus- oprav překlepy</a:t>
            </a:r>
            <a:endParaRPr lang="cs-CZ" sz="3200" dirty="0" smtClean="0"/>
          </a:p>
        </p:txBody>
      </p:sp>
      <p:sp>
        <p:nvSpPr>
          <p:cNvPr id="79875" name="Zástupný symbol pro obsah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 </a:t>
            </a:r>
            <a:r>
              <a:rPr lang="cs-CZ" u="sng" dirty="0" smtClean="0"/>
              <a:t>Nikolaj </a:t>
            </a:r>
            <a:r>
              <a:rPr lang="cs-CZ" u="sng" dirty="0" err="1" smtClean="0"/>
              <a:t>Řecki</a:t>
            </a:r>
            <a:r>
              <a:rPr lang="cs-CZ" u="sng" dirty="0" smtClean="0"/>
              <a:t>-</a:t>
            </a:r>
            <a:r>
              <a:rPr lang="cs-CZ" u="sng" dirty="0" err="1" smtClean="0"/>
              <a:t>Kozákov</a:t>
            </a:r>
            <a:r>
              <a:rPr lang="cs-CZ" u="sng" dirty="0" smtClean="0"/>
              <a:t> – </a:t>
            </a:r>
            <a:r>
              <a:rPr lang="cs-CZ" dirty="0" smtClean="0"/>
              <a:t>Šeherezáda</a:t>
            </a:r>
          </a:p>
          <a:p>
            <a:r>
              <a:rPr lang="cs-CZ" u="sng" dirty="0" smtClean="0"/>
              <a:t>G. </a:t>
            </a:r>
            <a:r>
              <a:rPr lang="cs-CZ" u="sng" dirty="0" err="1" smtClean="0"/>
              <a:t>Rossini</a:t>
            </a:r>
            <a:r>
              <a:rPr lang="cs-CZ" dirty="0" smtClean="0"/>
              <a:t>  opery </a:t>
            </a:r>
            <a:r>
              <a:rPr lang="cs-CZ" dirty="0" err="1" smtClean="0"/>
              <a:t>Dlažebník</a:t>
            </a:r>
            <a:r>
              <a:rPr lang="cs-CZ" dirty="0" smtClean="0"/>
              <a:t> trevírský a Vilém Tele</a:t>
            </a:r>
          </a:p>
          <a:p>
            <a:r>
              <a:rPr lang="cs-CZ" u="sng" dirty="0" err="1" smtClean="0"/>
              <a:t>P.I.Čajkovskij</a:t>
            </a:r>
            <a:r>
              <a:rPr lang="cs-CZ" dirty="0" smtClean="0"/>
              <a:t> –Kachní rybník</a:t>
            </a:r>
            <a:r>
              <a:rPr lang="cs-CZ" b="1" dirty="0" smtClean="0"/>
              <a:t>, </a:t>
            </a:r>
            <a:r>
              <a:rPr lang="cs-CZ" dirty="0" smtClean="0"/>
              <a:t>Bdící krasavice</a:t>
            </a:r>
          </a:p>
          <a:p>
            <a:r>
              <a:rPr lang="cs-CZ" u="sng" dirty="0" smtClean="0"/>
              <a:t>G. Verdi</a:t>
            </a:r>
            <a:r>
              <a:rPr lang="cs-CZ" dirty="0" smtClean="0"/>
              <a:t> – </a:t>
            </a:r>
            <a:r>
              <a:rPr lang="cs-CZ" dirty="0" err="1" smtClean="0"/>
              <a:t>Jabucco</a:t>
            </a:r>
            <a:r>
              <a:rPr lang="cs-CZ" dirty="0" smtClean="0"/>
              <a:t>, </a:t>
            </a:r>
            <a:r>
              <a:rPr lang="cs-CZ" dirty="0" err="1" smtClean="0"/>
              <a:t>Zaida</a:t>
            </a:r>
            <a:r>
              <a:rPr lang="cs-CZ" dirty="0" smtClean="0"/>
              <a:t>,</a:t>
            </a:r>
            <a:endParaRPr lang="cs-CZ" b="1" dirty="0" smtClean="0"/>
          </a:p>
          <a:p>
            <a:r>
              <a:rPr lang="cs-CZ" u="sng" dirty="0" smtClean="0"/>
              <a:t>Richard Wagner</a:t>
            </a:r>
            <a:r>
              <a:rPr lang="cs-CZ" dirty="0" smtClean="0"/>
              <a:t> –   Obludný Holanďan</a:t>
            </a:r>
          </a:p>
          <a:p>
            <a:r>
              <a:rPr lang="cs-CZ" u="sng" dirty="0" smtClean="0"/>
              <a:t>Bedřich Podmáslí</a:t>
            </a:r>
            <a:r>
              <a:rPr lang="cs-CZ" dirty="0" smtClean="0"/>
              <a:t> – Prohraná nevěsta</a:t>
            </a:r>
          </a:p>
          <a:p>
            <a:r>
              <a:rPr lang="cs-CZ" u="sng" dirty="0" smtClean="0"/>
              <a:t>Richard </a:t>
            </a:r>
            <a:r>
              <a:rPr lang="cs-CZ" u="sng" dirty="0" err="1" smtClean="0"/>
              <a:t>Strauss</a:t>
            </a:r>
            <a:r>
              <a:rPr lang="cs-CZ" u="sng" dirty="0" smtClean="0"/>
              <a:t> </a:t>
            </a:r>
            <a:r>
              <a:rPr lang="cs-CZ" dirty="0" smtClean="0"/>
              <a:t>–  Salámek</a:t>
            </a:r>
          </a:p>
          <a:p>
            <a:pPr>
              <a:buNone/>
            </a:pPr>
            <a:r>
              <a:rPr lang="cs-CZ" dirty="0" smtClean="0"/>
              <a:t> </a:t>
            </a:r>
          </a:p>
          <a:p>
            <a:r>
              <a:rPr lang="cs-CZ" dirty="0" smtClean="0"/>
              <a:t> </a:t>
            </a:r>
          </a:p>
          <a:p>
            <a:endParaRPr lang="cs-CZ" sz="12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Nadpis 1"/>
          <p:cNvSpPr>
            <a:spLocks noGrp="1"/>
          </p:cNvSpPr>
          <p:nvPr>
            <p:ph type="title"/>
          </p:nvPr>
        </p:nvSpPr>
        <p:spPr>
          <a:xfrm>
            <a:off x="684213" y="274638"/>
            <a:ext cx="7775575" cy="993775"/>
          </a:xfrm>
          <a:solidFill>
            <a:schemeClr val="bg2">
              <a:lumMod val="75000"/>
            </a:schemeClr>
          </a:solidFill>
        </p:spPr>
        <p:txBody>
          <a:bodyPr/>
          <a:lstStyle/>
          <a:p>
            <a:pPr>
              <a:defRPr/>
            </a:pPr>
            <a:r>
              <a:rPr lang="cs-CZ" sz="7200" dirty="0" smtClean="0">
                <a:latin typeface="Freestyle Script" pitchFamily="66" charset="0"/>
              </a:rPr>
              <a:t>Impresionismus</a:t>
            </a:r>
            <a:endParaRPr lang="cs-CZ" sz="7200" dirty="0" smtClean="0"/>
          </a:p>
        </p:txBody>
      </p:sp>
      <p:pic>
        <p:nvPicPr>
          <p:cNvPr id="80899" name="Zástupný symbol pro obsah 3" descr="monet-impression-sunrise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684213" y="1484313"/>
            <a:ext cx="7775575" cy="4816475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Nadpis 1"/>
          <p:cNvSpPr>
            <a:spLocks noGrp="1"/>
          </p:cNvSpPr>
          <p:nvPr>
            <p:ph type="title"/>
          </p:nvPr>
        </p:nvSpPr>
        <p:spPr>
          <a:xfrm>
            <a:off x="539750" y="260350"/>
            <a:ext cx="7993063" cy="1143000"/>
          </a:xfrm>
          <a:solidFill>
            <a:schemeClr val="bg2">
              <a:lumMod val="75000"/>
            </a:schemeClr>
          </a:solidFill>
        </p:spPr>
        <p:txBody>
          <a:bodyPr/>
          <a:lstStyle/>
          <a:p>
            <a:pPr>
              <a:defRPr/>
            </a:pPr>
            <a:r>
              <a:rPr lang="cs-CZ" sz="8000" dirty="0" smtClean="0">
                <a:latin typeface="Freestyle Script" pitchFamily="66" charset="0"/>
              </a:rPr>
              <a:t>Impresionismus</a:t>
            </a:r>
          </a:p>
        </p:txBody>
      </p:sp>
      <p:sp>
        <p:nvSpPr>
          <p:cNvPr id="56323" name="Zástupný symbol pro obsah 2"/>
          <p:cNvSpPr>
            <a:spLocks noGrp="1"/>
          </p:cNvSpPr>
          <p:nvPr>
            <p:ph idx="1"/>
          </p:nvPr>
        </p:nvSpPr>
        <p:spPr>
          <a:xfrm>
            <a:off x="539750" y="1773238"/>
            <a:ext cx="7993063" cy="4352925"/>
          </a:xfrm>
          <a:solidFill>
            <a:schemeClr val="accent4">
              <a:lumMod val="40000"/>
              <a:lumOff val="60000"/>
            </a:schemeClr>
          </a:solidFill>
        </p:spPr>
        <p:txBody>
          <a:bodyPr/>
          <a:lstStyle/>
          <a:p>
            <a:pPr>
              <a:buFont typeface="Arial" charset="0"/>
              <a:buNone/>
              <a:defRPr/>
            </a:pPr>
            <a:endParaRPr lang="cs-CZ" sz="2400" b="1" dirty="0" smtClean="0"/>
          </a:p>
          <a:p>
            <a:pPr>
              <a:defRPr/>
            </a:pPr>
            <a:r>
              <a:rPr lang="cs-CZ" sz="2000" i="1" dirty="0" smtClean="0"/>
              <a:t>Hudba přelomu století (19/20)</a:t>
            </a:r>
          </a:p>
          <a:p>
            <a:pPr>
              <a:defRPr/>
            </a:pPr>
            <a:r>
              <a:rPr lang="cs-CZ" sz="2000" dirty="0" smtClean="0"/>
              <a:t>Snaha o zachycení prchavého okamžiku- inspirace ve výtvarném umění</a:t>
            </a:r>
          </a:p>
          <a:p>
            <a:pPr>
              <a:defRPr/>
            </a:pPr>
            <a:r>
              <a:rPr lang="cs-CZ" sz="2000" dirty="0" smtClean="0"/>
              <a:t>(malíři:  </a:t>
            </a:r>
            <a:r>
              <a:rPr lang="cs-CZ" sz="2000" dirty="0" smtClean="0">
                <a:hlinkClick r:id="rId2" action="ppaction://hlinkfile"/>
              </a:rPr>
              <a:t>Monet</a:t>
            </a:r>
            <a:r>
              <a:rPr lang="cs-CZ" sz="2000" dirty="0" smtClean="0"/>
              <a:t>, Manet, </a:t>
            </a:r>
            <a:r>
              <a:rPr lang="cs-CZ" sz="2000" dirty="0" err="1" smtClean="0"/>
              <a:t>Renoir</a:t>
            </a:r>
            <a:r>
              <a:rPr lang="cs-CZ" sz="2000" dirty="0" smtClean="0"/>
              <a:t>, </a:t>
            </a:r>
            <a:r>
              <a:rPr lang="cs-CZ" sz="2000" dirty="0" err="1" smtClean="0">
                <a:hlinkClick r:id="rId3" action="ppaction://hlinkfile"/>
              </a:rPr>
              <a:t>Cezane</a:t>
            </a:r>
            <a:r>
              <a:rPr lang="cs-CZ" sz="2000" dirty="0" smtClean="0"/>
              <a:t>,  </a:t>
            </a:r>
            <a:r>
              <a:rPr lang="cs-CZ" sz="2000" dirty="0" err="1" smtClean="0">
                <a:hlinkClick r:id="rId4" action="ppaction://hlinkfile"/>
              </a:rPr>
              <a:t>Gogh</a:t>
            </a:r>
            <a:r>
              <a:rPr lang="cs-CZ" sz="2000" dirty="0" smtClean="0"/>
              <a:t>)</a:t>
            </a:r>
          </a:p>
          <a:p>
            <a:pPr>
              <a:defRPr/>
            </a:pPr>
            <a:r>
              <a:rPr lang="cs-CZ" sz="2000" dirty="0" smtClean="0"/>
              <a:t>V impresionismu se začaly používat </a:t>
            </a:r>
            <a:r>
              <a:rPr lang="cs-CZ" sz="2000" u="sng" dirty="0" smtClean="0"/>
              <a:t>septakordy</a:t>
            </a:r>
            <a:r>
              <a:rPr lang="cs-CZ" sz="2000" dirty="0" smtClean="0"/>
              <a:t> a </a:t>
            </a:r>
            <a:r>
              <a:rPr lang="cs-CZ" sz="2000" u="sng" dirty="0" smtClean="0"/>
              <a:t>nónové akordy</a:t>
            </a:r>
            <a:r>
              <a:rPr lang="cs-CZ" sz="2000" dirty="0" smtClean="0"/>
              <a:t>, stupnice  exotické, celotónové a církevní (řecké) a antické náměty</a:t>
            </a:r>
          </a:p>
          <a:p>
            <a:pPr>
              <a:defRPr/>
            </a:pPr>
            <a:r>
              <a:rPr lang="cs-CZ" sz="2000" u="sng" dirty="0" smtClean="0"/>
              <a:t>Skladatelé:</a:t>
            </a:r>
          </a:p>
          <a:p>
            <a:pPr>
              <a:defRPr/>
            </a:pPr>
            <a:r>
              <a:rPr lang="cs-CZ" sz="2000" b="1" u="sng" dirty="0" err="1" smtClean="0"/>
              <a:t>C.Debussy</a:t>
            </a:r>
            <a:r>
              <a:rPr lang="cs-CZ" sz="2000" dirty="0" smtClean="0"/>
              <a:t> (Moře, Dívka s vlasy jako len, </a:t>
            </a:r>
            <a:r>
              <a:rPr lang="cs-CZ" sz="2000" dirty="0" err="1" smtClean="0"/>
              <a:t>Pelleás</a:t>
            </a:r>
            <a:r>
              <a:rPr lang="cs-CZ" sz="2000" dirty="0" smtClean="0"/>
              <a:t> a </a:t>
            </a:r>
            <a:r>
              <a:rPr lang="cs-CZ" sz="2000" dirty="0" err="1" smtClean="0"/>
              <a:t>Melisanda</a:t>
            </a:r>
            <a:r>
              <a:rPr lang="cs-CZ" sz="2000" dirty="0" smtClean="0"/>
              <a:t>), </a:t>
            </a:r>
          </a:p>
          <a:p>
            <a:pPr>
              <a:buFont typeface="Arial" charset="0"/>
              <a:buNone/>
              <a:defRPr/>
            </a:pPr>
            <a:r>
              <a:rPr lang="cs-CZ" sz="2000" dirty="0" smtClean="0">
                <a:hlinkClick r:id="rId5" action="ppaction://hlinkfile"/>
              </a:rPr>
              <a:t>       Předehra k Faunovu odpoledni</a:t>
            </a:r>
            <a:r>
              <a:rPr lang="cs-CZ" sz="2000" dirty="0" smtClean="0"/>
              <a:t>)</a:t>
            </a:r>
          </a:p>
          <a:p>
            <a:pPr>
              <a:defRPr/>
            </a:pPr>
            <a:r>
              <a:rPr lang="cs-CZ" sz="2000" b="1" u="sng" dirty="0" err="1" smtClean="0"/>
              <a:t>M</a:t>
            </a:r>
            <a:r>
              <a:rPr lang="cs-CZ" sz="2000" b="1" u="sng" dirty="0" smtClean="0"/>
              <a:t>.</a:t>
            </a:r>
            <a:r>
              <a:rPr lang="cs-CZ" sz="2000" b="1" u="sng" dirty="0" err="1" smtClean="0"/>
              <a:t>Ravel</a:t>
            </a:r>
            <a:r>
              <a:rPr lang="cs-CZ" sz="2000" dirty="0" smtClean="0"/>
              <a:t> (</a:t>
            </a:r>
            <a:r>
              <a:rPr lang="cs-CZ" sz="2000" dirty="0" smtClean="0">
                <a:hlinkClick r:id="rId6" action="ppaction://hlinkfile"/>
              </a:rPr>
              <a:t>Bolero</a:t>
            </a:r>
            <a:r>
              <a:rPr lang="cs-CZ" sz="2000" dirty="0" smtClean="0"/>
              <a:t>, </a:t>
            </a:r>
            <a:r>
              <a:rPr lang="cs-CZ" sz="2000" dirty="0" smtClean="0">
                <a:hlinkClick r:id="rId7" action="ppaction://hlinkfile"/>
              </a:rPr>
              <a:t>Dafnis a </a:t>
            </a:r>
            <a:r>
              <a:rPr lang="cs-CZ" sz="2000" dirty="0" err="1" smtClean="0">
                <a:hlinkClick r:id="rId7" action="ppaction://hlinkfile"/>
              </a:rPr>
              <a:t>Chloe</a:t>
            </a:r>
            <a:r>
              <a:rPr lang="cs-CZ" sz="2000" dirty="0" smtClean="0"/>
              <a:t>)</a:t>
            </a:r>
          </a:p>
          <a:p>
            <a:pPr>
              <a:defRPr/>
            </a:pPr>
            <a:endParaRPr lang="cs-CZ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38116</TotalTime>
  <Words>1701</Words>
  <Application>Microsoft Office PowerPoint</Application>
  <PresentationFormat>Předvádění na obrazovce (4:3)</PresentationFormat>
  <Paragraphs>272</Paragraphs>
  <Slides>33</Slides>
  <Notes>0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33</vt:i4>
      </vt:variant>
    </vt:vector>
  </HeadingPairs>
  <TitlesOfParts>
    <vt:vector size="34" baseType="lpstr">
      <vt:lpstr>Motiv sady Office</vt:lpstr>
      <vt:lpstr>Hudební dějiny  5.ročník </vt:lpstr>
      <vt:lpstr>Romantismus</vt:lpstr>
      <vt:lpstr>Romantismus</vt:lpstr>
      <vt:lpstr>Romantismus – skladatelé a slavná díla 1.</vt:lpstr>
      <vt:lpstr>Romantismus- skladatelé a slavná díla 2.</vt:lpstr>
      <vt:lpstr>Snímek 6</vt:lpstr>
      <vt:lpstr>Romantismus- oprav překlepy</vt:lpstr>
      <vt:lpstr>Impresionismus</vt:lpstr>
      <vt:lpstr>Impresionismus</vt:lpstr>
      <vt:lpstr>Impresionismus - pracovní činnosti</vt:lpstr>
      <vt:lpstr>Snímek 11</vt:lpstr>
      <vt:lpstr> Hudba XX.sloletí  art </vt:lpstr>
      <vt:lpstr>Expresionismus</vt:lpstr>
      <vt:lpstr>Expresionismus</vt:lpstr>
      <vt:lpstr>Snímek 15</vt:lpstr>
      <vt:lpstr>Novofolklorismus</vt:lpstr>
      <vt:lpstr>Novofolklorismus</vt:lpstr>
      <vt:lpstr>Snímek 18</vt:lpstr>
      <vt:lpstr>Folklor</vt:lpstr>
      <vt:lpstr>Folklor  hudba na „pomezí zánru“</vt:lpstr>
      <vt:lpstr>Folklor na Moravě</vt:lpstr>
      <vt:lpstr>Folklor</vt:lpstr>
      <vt:lpstr>Snímek 23</vt:lpstr>
      <vt:lpstr>J    A    Z    Z</vt:lpstr>
      <vt:lpstr> J    A    Z    Z hudba XX. století - „na pomezí žánrů“</vt:lpstr>
      <vt:lpstr>C o    j e    J    A    Z    Z ?</vt:lpstr>
      <vt:lpstr>   J    A    Z    Z     inspirující:</vt:lpstr>
      <vt:lpstr>Snímek 28</vt:lpstr>
      <vt:lpstr> World Music „aneb cesta kolem světa“</vt:lpstr>
      <vt:lpstr>World Music „aneb cesta kolem světa“</vt:lpstr>
      <vt:lpstr>World Music „je vlastně folklor“</vt:lpstr>
      <vt:lpstr>World Music „aneb  hudba - tanec - latina“</vt:lpstr>
      <vt:lpstr>Snímek 33</vt:lpstr>
    </vt:vector>
  </TitlesOfParts>
  <Company>Hewlett-Packard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Hudební dějiny 4. a 5.ročník</dc:title>
  <dc:creator>ZUŠ VK</dc:creator>
  <cp:lastModifiedBy>učitel</cp:lastModifiedBy>
  <cp:revision>760</cp:revision>
  <dcterms:created xsi:type="dcterms:W3CDTF">2017-02-08T20:48:16Z</dcterms:created>
  <dcterms:modified xsi:type="dcterms:W3CDTF">2023-01-05T14:52:55Z</dcterms:modified>
</cp:coreProperties>
</file>