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21" r:id="rId3"/>
    <p:sldId id="539" r:id="rId4"/>
    <p:sldId id="522" r:id="rId5"/>
    <p:sldId id="523" r:id="rId6"/>
    <p:sldId id="538" r:id="rId7"/>
    <p:sldId id="524" r:id="rId8"/>
    <p:sldId id="525" r:id="rId9"/>
    <p:sldId id="526" r:id="rId10"/>
    <p:sldId id="527" r:id="rId11"/>
    <p:sldId id="529" r:id="rId12"/>
    <p:sldId id="537" r:id="rId13"/>
    <p:sldId id="528" r:id="rId14"/>
    <p:sldId id="530" r:id="rId15"/>
    <p:sldId id="531" r:id="rId16"/>
    <p:sldId id="533" r:id="rId17"/>
    <p:sldId id="534" r:id="rId18"/>
    <p:sldId id="535" r:id="rId19"/>
    <p:sldId id="536" r:id="rId20"/>
    <p:sldId id="473" r:id="rId21"/>
    <p:sldId id="513" r:id="rId22"/>
    <p:sldId id="514" r:id="rId23"/>
    <p:sldId id="515" r:id="rId24"/>
    <p:sldId id="282" r:id="rId25"/>
    <p:sldId id="321" r:id="rId26"/>
    <p:sldId id="519" r:id="rId27"/>
    <p:sldId id="283" r:id="rId28"/>
    <p:sldId id="284" r:id="rId29"/>
    <p:sldId id="301" r:id="rId30"/>
    <p:sldId id="276" r:id="rId31"/>
    <p:sldId id="320" r:id="rId32"/>
    <p:sldId id="289" r:id="rId33"/>
    <p:sldId id="288" r:id="rId34"/>
    <p:sldId id="293" r:id="rId35"/>
    <p:sldId id="291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16C"/>
    <a:srgbClr val="E2F280"/>
    <a:srgbClr val="CC0099"/>
    <a:srgbClr val="5CBE12"/>
    <a:srgbClr val="18646E"/>
    <a:srgbClr val="F2B800"/>
    <a:srgbClr val="FAA990"/>
    <a:srgbClr val="EF57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3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5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56FBE5-FBDF-4CFB-9E06-1A4A3E588CCD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DAE33B-1E7D-4069-AE0C-C00074EDD3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AE33B-1E7D-4069-AE0C-C00074EDD357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7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E09D13-3A85-4DA8-BAE1-9C81222C9800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4DAD-1030-45B4-BCED-19A1D7B44FFE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B3CA-204B-4FAD-AF44-2BB6991DC0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4A43-A7A2-4CF2-A461-D96F7F323751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D575-6756-45BF-8CEA-42E7790702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32F3-FEE2-49E6-A098-A418CFDFC48C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F1E7-DDB9-4CC8-8CEB-CA191A267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BCC6-F2AC-489F-BD2F-04E53C1E4529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889D-49DB-419D-97D7-CC5A3B460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DE67-1639-485E-BD18-AAEEA81494DB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124E-0E66-4F72-93AE-51D54F133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7D7-1B6C-4742-952B-09173727378D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0C6-515D-40E2-B023-3BCADE161F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E78F-BDCF-424D-9974-BCBB16280830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A4E4-725B-4FB8-90FD-E20905B21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097E-FFCF-461D-9790-4C9415079264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13B9-0B91-4AF1-81E2-2C944F6B2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EBD4-03F2-42E8-A6D5-F51788252305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C2A-8FD3-48B7-951C-F37B8266A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55FC-084E-43BA-932D-096669C2F165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9E11-7C5B-4DED-AFF6-ECA29DB116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794D-2D52-486F-9819-8E34B4F3CBE1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1CEB-36A3-41A4-A3BE-6F1FCB4539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773E7-2AB4-4413-97F3-9E44D4BDBB2B}" type="datetimeFigureOut">
              <a:rPr lang="cs-CZ"/>
              <a:pPr>
                <a:defRPr/>
              </a:pPr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1B010-DE02-4D7D-A82D-92397A4960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Videos/Uk&#225;zky%20do%20nauky/Purcell%20'The%20Fairy%20Queen'%20%20%20Rondeau%5b1%5d.mp4" TargetMode="External"/><Relationship Id="rId2" Type="http://schemas.openxmlformats.org/officeDocument/2006/relationships/hyperlink" Target="../../Videos/Uk&#225;zky%20do%20nauky/Vi%20ricorda,%20o%20boschi%20ombrosi%20%20%20L'Orfeo%20%20%20Claudio%20Monteverd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Videos/Uk&#225;zky%20do%20nauky/Bach%20Magdalena%20Ko&#382;en&#225;%20%20%20Cantata,%20BWV%2030%20Amazing%20Video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../../Videos/Amadeus,%20the%20most%20beautiful%20scene%5b1%5d.mp4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../Documents/Afrika-zv&#237;&#345;ata,map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Pictures/Starov&#283;k%20obr&#225;zk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36004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Hudební dějiny</a:t>
            </a:r>
            <a:r>
              <a:rPr lang="cs-CZ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cs-CZ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4.ročník</a:t>
            </a:r>
            <a:r>
              <a:rPr lang="cs-CZ" dirty="0" smtClean="0">
                <a:latin typeface="Bradley Hand ITC" pitchFamily="66" charset="0"/>
              </a:rPr>
              <a:t/>
            </a:r>
            <a:br>
              <a:rPr lang="cs-CZ" dirty="0" smtClean="0">
                <a:latin typeface="Bradley Hand ITC" pitchFamily="66" charset="0"/>
              </a:rPr>
            </a:br>
            <a:endParaRPr lang="cs-CZ" dirty="0" smtClean="0">
              <a:latin typeface="Bradley Hand ITC" pitchFamily="66" charset="0"/>
            </a:endParaRP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684213" y="4508500"/>
            <a:ext cx="7775575" cy="11303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9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učivo</a:t>
            </a:r>
            <a:endParaRPr lang="cs-CZ" sz="9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rgbClr val="F2B800"/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STAROVĚK</a:t>
            </a: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42792" cy="4608512"/>
          </a:xfrm>
        </p:spPr>
        <p:txBody>
          <a:bodyPr/>
          <a:lstStyle/>
          <a:p>
            <a:pPr>
              <a:defRPr/>
            </a:pPr>
            <a:endParaRPr lang="cs-CZ" sz="1400" dirty="0" smtClean="0"/>
          </a:p>
          <a:p>
            <a:pPr>
              <a:defRPr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13" name="Zástupný symbol pro obsah 12" descr="Karel 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78837"/>
            <a:ext cx="3960440" cy="4252454"/>
          </a:xfrm>
        </p:spPr>
      </p:pic>
      <p:sp>
        <p:nvSpPr>
          <p:cNvPr id="6" name="Obdélník 5"/>
          <p:cNvSpPr/>
          <p:nvPr/>
        </p:nvSpPr>
        <p:spPr>
          <a:xfrm>
            <a:off x="4644008" y="1556793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V Řecku </a:t>
            </a:r>
            <a:r>
              <a:rPr lang="cs-CZ" sz="2000" dirty="0" smtClean="0"/>
              <a:t>- hudba je součástí vědy,  ale  i  Olympijských 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 Řečtí filozofové  </a:t>
            </a:r>
            <a:r>
              <a:rPr lang="cs-CZ" sz="2000" dirty="0" smtClean="0"/>
              <a:t> tvrdili,   že</a:t>
            </a:r>
            <a:r>
              <a:rPr lang="cs-CZ" sz="2000" b="1" dirty="0" smtClean="0"/>
              <a:t> „hudba   zušlechťuje   ducha  a  podporuje   morálku“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hudbou   se   zabývali  </a:t>
            </a:r>
            <a:r>
              <a:rPr lang="cs-CZ" sz="2000" b="1" dirty="0" smtClean="0"/>
              <a:t> Aristoteles   </a:t>
            </a:r>
            <a:r>
              <a:rPr lang="cs-CZ" sz="2000" dirty="0" smtClean="0"/>
              <a:t>nebo  </a:t>
            </a:r>
            <a:r>
              <a:rPr lang="cs-CZ" sz="2000" b="1" dirty="0" smtClean="0"/>
              <a:t> Pythagoras.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 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Hudba ve starém Římě</a:t>
            </a:r>
            <a:r>
              <a:rPr lang="cs-CZ" sz="2000" dirty="0" smtClean="0"/>
              <a:t> </a:t>
            </a:r>
            <a:r>
              <a:rPr lang="cs-CZ" sz="2000" b="1" dirty="0" smtClean="0"/>
              <a:t>byla ovlivněna Řeckou kulturou, </a:t>
            </a:r>
            <a:r>
              <a:rPr lang="cs-CZ" sz="2000" dirty="0" smtClean="0"/>
              <a:t>bylo v módě vše řecké, dochází zde</a:t>
            </a:r>
            <a:r>
              <a:rPr lang="cs-CZ" sz="2000" b="1" dirty="0" smtClean="0"/>
              <a:t> </a:t>
            </a:r>
            <a:r>
              <a:rPr lang="cs-CZ" sz="2000" dirty="0" smtClean="0"/>
              <a:t>také k</a:t>
            </a:r>
            <a:r>
              <a:rPr lang="cs-CZ" sz="2000" b="1" dirty="0" smtClean="0"/>
              <a:t> rozvoji hráčské techniky </a:t>
            </a:r>
            <a:r>
              <a:rPr lang="cs-CZ" sz="2000" dirty="0" smtClean="0"/>
              <a:t>a ke</a:t>
            </a:r>
            <a:r>
              <a:rPr lang="cs-CZ" sz="2000" b="1" dirty="0" smtClean="0"/>
              <a:t> zdokonalení hudebních nástrojů.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/>
              <a:t> 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 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STAROVĚK</a:t>
            </a:r>
            <a:b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Seikilova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píseň</a:t>
            </a:r>
            <a:endParaRPr lang="cs-CZ" sz="2800" dirty="0"/>
          </a:p>
        </p:txBody>
      </p:sp>
      <p:pic>
        <p:nvPicPr>
          <p:cNvPr id="5" name="Zástupný symbol pro obsah 4" descr="Seikilova píse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632848" cy="47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53413" cy="7699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>
                <a:latin typeface="Papyrus" pitchFamily="66" charset="0"/>
              </a:rPr>
              <a:t>Křížovka  Starověk</a:t>
            </a:r>
            <a:r>
              <a:rPr lang="cs-CZ" sz="4400">
                <a:latin typeface="Old English Text MT" pitchFamily="66" charset="0"/>
              </a:rPr>
              <a:t>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5566627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L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I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smtClean="0"/>
                        <a:t>L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E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D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</a:tbl>
          </a:graphicData>
        </a:graphic>
      </p:graphicFrame>
      <p:sp>
        <p:nvSpPr>
          <p:cNvPr id="22641" name="TextovéPole 3"/>
          <p:cNvSpPr txBox="1">
            <a:spLocks noChangeArrowheads="1"/>
          </p:cNvSpPr>
          <p:nvPr/>
        </p:nvSpPr>
        <p:spPr bwMode="auto">
          <a:xfrm>
            <a:off x="6875463" y="1196975"/>
            <a:ext cx="199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1. Homérova báseň</a:t>
            </a:r>
          </a:p>
        </p:txBody>
      </p:sp>
      <p:sp>
        <p:nvSpPr>
          <p:cNvPr id="22642" name="TextovéPole 5"/>
          <p:cNvSpPr txBox="1">
            <a:spLocks noChangeArrowheads="1"/>
          </p:cNvSpPr>
          <p:nvPr/>
        </p:nvSpPr>
        <p:spPr bwMode="auto">
          <a:xfrm>
            <a:off x="6875463" y="1844675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stupnice</a:t>
            </a:r>
          </a:p>
        </p:txBody>
      </p:sp>
      <p:sp>
        <p:nvSpPr>
          <p:cNvPr id="22643" name="TextovéPole 7"/>
          <p:cNvSpPr txBox="1">
            <a:spLocks noChangeArrowheads="1"/>
          </p:cNvSpPr>
          <p:nvPr/>
        </p:nvSpPr>
        <p:spPr bwMode="auto">
          <a:xfrm>
            <a:off x="6875463" y="2420938"/>
            <a:ext cx="191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3. Hudební nástroj</a:t>
            </a:r>
          </a:p>
        </p:txBody>
      </p:sp>
      <p:sp>
        <p:nvSpPr>
          <p:cNvPr id="22644" name="TextovéPole 8"/>
          <p:cNvSpPr txBox="1">
            <a:spLocks noChangeArrowheads="1"/>
          </p:cNvSpPr>
          <p:nvPr/>
        </p:nvSpPr>
        <p:spPr bwMode="auto">
          <a:xfrm>
            <a:off x="6875463" y="2997200"/>
            <a:ext cx="163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4. Bůh podsvětí</a:t>
            </a:r>
          </a:p>
        </p:txBody>
      </p:sp>
      <p:sp>
        <p:nvSpPr>
          <p:cNvPr id="22645" name="TextovéPole 9"/>
          <p:cNvSpPr txBox="1">
            <a:spLocks noChangeArrowheads="1"/>
          </p:cNvSpPr>
          <p:nvPr/>
        </p:nvSpPr>
        <p:spPr bwMode="auto">
          <a:xfrm>
            <a:off x="6875463" y="3573463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řecký filozof</a:t>
            </a:r>
          </a:p>
        </p:txBody>
      </p:sp>
      <p:sp>
        <p:nvSpPr>
          <p:cNvPr id="22646" name="TextovéPole 10"/>
          <p:cNvSpPr txBox="1">
            <a:spLocks noChangeArrowheads="1"/>
          </p:cNvSpPr>
          <p:nvPr/>
        </p:nvSpPr>
        <p:spPr bwMode="auto">
          <a:xfrm>
            <a:off x="6875463" y="4221163"/>
            <a:ext cx="187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6. Ta, která líbá </a:t>
            </a:r>
          </a:p>
          <a:p>
            <a:r>
              <a:rPr lang="cs-CZ">
                <a:latin typeface="Calibri" pitchFamily="34" charset="0"/>
              </a:rPr>
              <a:t>     umělce</a:t>
            </a:r>
          </a:p>
        </p:txBody>
      </p:sp>
      <p:sp>
        <p:nvSpPr>
          <p:cNvPr id="22647" name="TextovéPole 11"/>
          <p:cNvSpPr txBox="1">
            <a:spLocks noChangeArrowheads="1"/>
          </p:cNvSpPr>
          <p:nvPr/>
        </p:nvSpPr>
        <p:spPr bwMode="auto">
          <a:xfrm>
            <a:off x="6875463" y="4868863"/>
            <a:ext cx="173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7. Hrdina u Tróje</a:t>
            </a:r>
          </a:p>
        </p:txBody>
      </p:sp>
      <p:sp>
        <p:nvSpPr>
          <p:cNvPr id="22648" name="TextovéPole 12"/>
          <p:cNvSpPr txBox="1">
            <a:spLocks noChangeArrowheads="1"/>
          </p:cNvSpPr>
          <p:nvPr/>
        </p:nvSpPr>
        <p:spPr bwMode="auto">
          <a:xfrm>
            <a:off x="6875463" y="5445125"/>
            <a:ext cx="188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8. Slavná věštírna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Kvintový a kvartový kruh</a:t>
            </a:r>
            <a:endParaRPr lang="cs-CZ" sz="4800" dirty="0"/>
          </a:p>
        </p:txBody>
      </p:sp>
      <p:pic>
        <p:nvPicPr>
          <p:cNvPr id="6" name="Zástupný symbol pro obsah 5" descr="Kvintovy a kvartovy kru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 descr="Vrcholný-středověk-oděv-Codex-Mane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8135938" cy="4608512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latin typeface="Old English Text MT" pitchFamily="66" charset="0"/>
              </a:rPr>
              <a:t/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6600" dirty="0" smtClean="0">
                <a:latin typeface="Old English Text MT" pitchFamily="66" charset="0"/>
              </a:rPr>
              <a:t>STŘEDOVĚK</a:t>
            </a:r>
            <a:r>
              <a:rPr lang="cs-CZ" sz="5400" dirty="0" smtClean="0">
                <a:latin typeface="Old English Text MT" pitchFamily="66" charset="0"/>
              </a:rPr>
              <a:t/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2800" dirty="0" smtClean="0">
                <a:latin typeface="Old English Text MT" pitchFamily="66" charset="0"/>
              </a:rPr>
              <a:t/>
            </a:r>
            <a:br>
              <a:rPr lang="cs-CZ" sz="2800" dirty="0" smtClean="0">
                <a:latin typeface="Old English Text MT" pitchFamily="66" charset="0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latin typeface="Old English Text MT" pitchFamily="66" charset="0"/>
              </a:rPr>
              <a:t> </a:t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3200" dirty="0" smtClean="0">
                <a:latin typeface="Old English Text MT" pitchFamily="66" charset="0"/>
              </a:rPr>
              <a:t> </a:t>
            </a:r>
            <a:r>
              <a:rPr lang="cs-CZ" sz="4800" dirty="0" smtClean="0">
                <a:latin typeface="Old English Text MT" pitchFamily="66" charset="0"/>
              </a:rPr>
              <a:t> STŘEDOVĚK</a:t>
            </a:r>
            <a:r>
              <a:rPr lang="cs-CZ" sz="3200" dirty="0" smtClean="0">
                <a:latin typeface="Old English Text MT" pitchFamily="66" charset="0"/>
              </a:rPr>
              <a:t/>
            </a:r>
            <a:br>
              <a:rPr lang="cs-CZ" sz="3200" dirty="0" smtClean="0">
                <a:latin typeface="Old English Text MT" pitchFamily="66" charset="0"/>
              </a:rPr>
            </a:br>
            <a:r>
              <a:rPr lang="cs-CZ" sz="2800" dirty="0" smtClean="0">
                <a:latin typeface="Old English Text MT" pitchFamily="66" charset="0"/>
              </a:rPr>
              <a:t/>
            </a:r>
            <a:br>
              <a:rPr lang="cs-CZ" sz="2800" dirty="0" smtClean="0">
                <a:latin typeface="Old English Text MT" pitchFamily="66" charset="0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6371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  <a:defRPr/>
            </a:pPr>
            <a:r>
              <a:rPr lang="cs-CZ" sz="1800" dirty="0" smtClean="0"/>
              <a:t>     Datujeme od 5. století , rozlišujeme </a:t>
            </a:r>
            <a:r>
              <a:rPr lang="cs-CZ" sz="1800" b="1" dirty="0" smtClean="0"/>
              <a:t>2 slohy</a:t>
            </a:r>
            <a:r>
              <a:rPr lang="cs-CZ" sz="1800" dirty="0" smtClean="0"/>
              <a:t>:</a:t>
            </a:r>
          </a:p>
          <a:p>
            <a:pPr>
              <a:defRPr/>
            </a:pPr>
            <a:r>
              <a:rPr lang="cs-CZ" sz="1800" u="sng" dirty="0" smtClean="0"/>
              <a:t>1.Románský sloh: </a:t>
            </a:r>
            <a:r>
              <a:rPr lang="cs-CZ" sz="1800" dirty="0" smtClean="0"/>
              <a:t> </a:t>
            </a:r>
          </a:p>
          <a:p>
            <a:pPr>
              <a:defRPr/>
            </a:pPr>
            <a:r>
              <a:rPr lang="cs-CZ" sz="1800" b="1" dirty="0" smtClean="0"/>
              <a:t>Gregoriánský chorál    </a:t>
            </a:r>
            <a:r>
              <a:rPr lang="cs-CZ" sz="1800" dirty="0" smtClean="0"/>
              <a:t>(jednohlasý duchovní zpěv)</a:t>
            </a:r>
          </a:p>
          <a:p>
            <a:pPr>
              <a:defRPr/>
            </a:pPr>
            <a:r>
              <a:rPr lang="cs-CZ" sz="1800" u="sng" dirty="0" smtClean="0"/>
              <a:t>rytířská lyrika</a:t>
            </a:r>
            <a:r>
              <a:rPr lang="cs-CZ" sz="1800" dirty="0" smtClean="0"/>
              <a:t> – </a:t>
            </a:r>
            <a:r>
              <a:rPr lang="cs-CZ" sz="1800" b="1" dirty="0" err="1" smtClean="0"/>
              <a:t>trubadůři</a:t>
            </a:r>
            <a:r>
              <a:rPr lang="cs-CZ" sz="1800" dirty="0" smtClean="0"/>
              <a:t>, pěvci z jihu   </a:t>
            </a:r>
            <a:r>
              <a:rPr lang="cs-CZ" sz="1800" u="sng" dirty="0" smtClean="0"/>
              <a:t>rytířská epika</a:t>
            </a:r>
            <a:r>
              <a:rPr lang="cs-CZ" sz="1800" dirty="0" smtClean="0"/>
              <a:t> - </a:t>
            </a:r>
            <a:r>
              <a:rPr lang="cs-CZ" sz="1800" b="1" dirty="0" smtClean="0"/>
              <a:t>truvéři </a:t>
            </a:r>
            <a:r>
              <a:rPr lang="cs-CZ" sz="1800" dirty="0" smtClean="0"/>
              <a:t>ze severu Francie. </a:t>
            </a:r>
          </a:p>
          <a:p>
            <a:pPr>
              <a:defRPr/>
            </a:pPr>
            <a:r>
              <a:rPr lang="cs-CZ" sz="1800" dirty="0" smtClean="0"/>
              <a:t>U nás a v Německu se jim říkalo </a:t>
            </a:r>
            <a:r>
              <a:rPr lang="cs-CZ" sz="1800" b="1" dirty="0" err="1" smtClean="0"/>
              <a:t>minesingři</a:t>
            </a:r>
            <a:r>
              <a:rPr lang="cs-CZ" sz="1800" dirty="0" smtClean="0"/>
              <a:t> (</a:t>
            </a:r>
            <a:r>
              <a:rPr lang="cs-CZ" sz="1800" dirty="0" err="1" smtClean="0"/>
              <a:t>láskypěvci</a:t>
            </a:r>
            <a:r>
              <a:rPr lang="cs-CZ" sz="1800" dirty="0" smtClean="0"/>
              <a:t>).</a:t>
            </a:r>
          </a:p>
          <a:p>
            <a:pPr>
              <a:defRPr/>
            </a:pPr>
            <a:r>
              <a:rPr lang="cs-CZ" sz="1800" b="1" dirty="0" smtClean="0"/>
              <a:t>Mistři pěvci</a:t>
            </a:r>
            <a:r>
              <a:rPr lang="cs-CZ" sz="1800" dirty="0" smtClean="0"/>
              <a:t>-</a:t>
            </a:r>
            <a:r>
              <a:rPr lang="cs-CZ" sz="1800" dirty="0" err="1" smtClean="0"/>
              <a:t>meistersingři</a:t>
            </a:r>
            <a:r>
              <a:rPr lang="cs-CZ" sz="1800" dirty="0" smtClean="0"/>
              <a:t>, zpívající cechy po práci.</a:t>
            </a:r>
          </a:p>
          <a:p>
            <a:pPr>
              <a:defRPr/>
            </a:pPr>
            <a:r>
              <a:rPr lang="cs-CZ" sz="1800" u="sng" dirty="0" smtClean="0"/>
              <a:t>hudební nástroje:</a:t>
            </a:r>
          </a:p>
          <a:p>
            <a:pPr>
              <a:defRPr/>
            </a:pPr>
            <a:r>
              <a:rPr lang="cs-CZ" sz="1800" dirty="0" smtClean="0"/>
              <a:t>Psaltérium,  </a:t>
            </a:r>
            <a:r>
              <a:rPr lang="cs-CZ" sz="1800" dirty="0" err="1" smtClean="0"/>
              <a:t>fidula</a:t>
            </a:r>
            <a:r>
              <a:rPr lang="cs-CZ" sz="1800" dirty="0" smtClean="0"/>
              <a:t>, niněra, loutna,  pneumatické varhany</a:t>
            </a: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endParaRPr lang="cs-CZ" sz="1400" dirty="0" smtClean="0"/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7" name="Zástupný symbol pro obsah 6" descr="Lorcher_graduale_wappensei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960440" cy="463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latin typeface="Old English Text MT" pitchFamily="66" charset="0"/>
              </a:rPr>
              <a:t> </a:t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3200" dirty="0" smtClean="0">
                <a:latin typeface="Old English Text MT" pitchFamily="66" charset="0"/>
              </a:rPr>
              <a:t> </a:t>
            </a:r>
            <a:r>
              <a:rPr lang="cs-CZ" sz="4800" dirty="0" smtClean="0">
                <a:latin typeface="Old English Text MT" pitchFamily="66" charset="0"/>
              </a:rPr>
              <a:t> STŘEDOVĚK</a:t>
            </a:r>
            <a:r>
              <a:rPr lang="cs-CZ" sz="3200" dirty="0" smtClean="0">
                <a:latin typeface="Old English Text MT" pitchFamily="66" charset="0"/>
              </a:rPr>
              <a:t/>
            </a:r>
            <a:br>
              <a:rPr lang="cs-CZ" sz="3200" dirty="0" smtClean="0">
                <a:latin typeface="Old English Text MT" pitchFamily="66" charset="0"/>
              </a:rPr>
            </a:br>
            <a:r>
              <a:rPr lang="cs-CZ" sz="2800" dirty="0" smtClean="0">
                <a:latin typeface="Old English Text MT" pitchFamily="66" charset="0"/>
              </a:rPr>
              <a:t/>
            </a:r>
            <a:br>
              <a:rPr lang="cs-CZ" sz="2800" dirty="0" smtClean="0">
                <a:latin typeface="Old English Text MT" pitchFamily="66" charset="0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637112"/>
          </a:xfrm>
        </p:spPr>
        <p:txBody>
          <a:bodyPr/>
          <a:lstStyle/>
          <a:p>
            <a:pPr>
              <a:defRPr/>
            </a:pPr>
            <a:r>
              <a:rPr lang="cs-CZ" sz="1800" b="1" u="sng" dirty="0" smtClean="0"/>
              <a:t>2.Gotický sloh:</a:t>
            </a:r>
            <a:r>
              <a:rPr lang="cs-CZ" sz="1800" b="1" dirty="0" smtClean="0"/>
              <a:t> </a:t>
            </a:r>
          </a:p>
          <a:p>
            <a:pPr>
              <a:defRPr/>
            </a:pPr>
            <a:r>
              <a:rPr lang="cs-CZ" sz="1800" dirty="0" smtClean="0"/>
              <a:t>Vznik vícehlasu = POLYFONIE</a:t>
            </a:r>
          </a:p>
          <a:p>
            <a:pPr>
              <a:defRPr/>
            </a:pPr>
            <a:r>
              <a:rPr lang="cs-CZ" sz="1800" u="sng" dirty="0" smtClean="0"/>
              <a:t>Zápis:  </a:t>
            </a:r>
            <a:r>
              <a:rPr lang="cs-CZ" sz="1800" b="1" dirty="0" smtClean="0"/>
              <a:t>Neumy </a:t>
            </a:r>
            <a:r>
              <a:rPr lang="cs-CZ" sz="1800" dirty="0" smtClean="0"/>
              <a:t> (značky nad textem),    </a:t>
            </a:r>
            <a:r>
              <a:rPr lang="cs-CZ" sz="1800" b="1" dirty="0" smtClean="0"/>
              <a:t>chorální notace</a:t>
            </a:r>
            <a:r>
              <a:rPr lang="cs-CZ" sz="1800" dirty="0" smtClean="0"/>
              <a:t>  (neumy na linkách)</a:t>
            </a:r>
          </a:p>
          <a:p>
            <a:pPr>
              <a:defRPr/>
            </a:pPr>
            <a:r>
              <a:rPr lang="cs-CZ" sz="1800" dirty="0" smtClean="0"/>
              <a:t>Modální a menzurální notace </a:t>
            </a:r>
          </a:p>
          <a:p>
            <a:pPr>
              <a:defRPr/>
            </a:pPr>
            <a:r>
              <a:rPr lang="cs-CZ" sz="1800" u="sng" dirty="0" smtClean="0"/>
              <a:t>Noty:  </a:t>
            </a:r>
            <a:r>
              <a:rPr lang="cs-CZ" sz="1800" b="1" dirty="0" err="1" smtClean="0"/>
              <a:t>Longa</a:t>
            </a:r>
            <a:r>
              <a:rPr lang="cs-CZ" sz="1800" dirty="0" smtClean="0"/>
              <a:t> (dlouhá) a </a:t>
            </a:r>
            <a:r>
              <a:rPr lang="cs-CZ" sz="1800" b="1" dirty="0" err="1" smtClean="0"/>
              <a:t>brevis</a:t>
            </a:r>
            <a:r>
              <a:rPr lang="cs-CZ" sz="1800" dirty="0" smtClean="0"/>
              <a:t> (krátká)</a:t>
            </a:r>
          </a:p>
          <a:p>
            <a:pPr>
              <a:defRPr/>
            </a:pPr>
            <a:r>
              <a:rPr lang="cs-CZ" sz="1800" u="sng" dirty="0" smtClean="0"/>
              <a:t>Stupnice</a:t>
            </a:r>
            <a:r>
              <a:rPr lang="cs-CZ" sz="1800" dirty="0" smtClean="0"/>
              <a:t>: církevní – viz. starověk (dórská, lydická, frygická…)</a:t>
            </a:r>
          </a:p>
          <a:p>
            <a:pPr>
              <a:defRPr/>
            </a:pPr>
            <a:r>
              <a:rPr lang="cs-CZ" sz="1800" u="sng" dirty="0" smtClean="0">
                <a:latin typeface="Calibri" pitchFamily="34" charset="0"/>
              </a:rPr>
              <a:t>Formy:</a:t>
            </a:r>
            <a:endParaRPr lang="cs-CZ" sz="1800" dirty="0" smtClean="0"/>
          </a:p>
          <a:p>
            <a:pPr>
              <a:defRPr/>
            </a:pPr>
            <a:r>
              <a:rPr lang="cs-CZ" sz="1800" b="1" dirty="0" smtClean="0">
                <a:latin typeface="Calibri" pitchFamily="34" charset="0"/>
              </a:rPr>
              <a:t>Mše </a:t>
            </a:r>
            <a:r>
              <a:rPr lang="cs-CZ" sz="1800" dirty="0" smtClean="0">
                <a:latin typeface="Calibri" pitchFamily="34" charset="0"/>
              </a:rPr>
              <a:t> (Kyrie,Gloria,</a:t>
            </a:r>
            <a:r>
              <a:rPr lang="cs-CZ" sz="1800" dirty="0" err="1" smtClean="0">
                <a:latin typeface="Calibri" pitchFamily="34" charset="0"/>
              </a:rPr>
              <a:t>Sanctus</a:t>
            </a:r>
            <a:r>
              <a:rPr lang="cs-CZ" sz="1800" dirty="0" smtClean="0">
                <a:latin typeface="Calibri" pitchFamily="34" charset="0"/>
              </a:rPr>
              <a:t>,</a:t>
            </a:r>
            <a:r>
              <a:rPr lang="cs-CZ" sz="1800" dirty="0" err="1" smtClean="0">
                <a:latin typeface="Calibri" pitchFamily="34" charset="0"/>
              </a:rPr>
              <a:t>Agnus</a:t>
            </a:r>
            <a:r>
              <a:rPr lang="cs-CZ" sz="1800" dirty="0" smtClean="0">
                <a:latin typeface="Calibri" pitchFamily="34" charset="0"/>
              </a:rPr>
              <a:t> </a:t>
            </a:r>
            <a:r>
              <a:rPr lang="cs-CZ" sz="1800" dirty="0" err="1" smtClean="0">
                <a:latin typeface="Calibri" pitchFamily="34" charset="0"/>
              </a:rPr>
              <a:t>Dei</a:t>
            </a:r>
            <a:r>
              <a:rPr lang="cs-CZ" sz="1800" dirty="0" smtClean="0">
                <a:latin typeface="Calibri" pitchFamily="34" charset="0"/>
              </a:rPr>
              <a:t>),  </a:t>
            </a:r>
            <a:r>
              <a:rPr lang="cs-CZ" sz="1800" b="1" dirty="0" smtClean="0">
                <a:latin typeface="Calibri" pitchFamily="34" charset="0"/>
              </a:rPr>
              <a:t>organum,  moteto</a:t>
            </a:r>
            <a:endParaRPr lang="cs-CZ" sz="1800" dirty="0" smtClean="0"/>
          </a:p>
          <a:p>
            <a:pPr>
              <a:defRPr/>
            </a:pPr>
            <a:r>
              <a:rPr lang="cs-CZ" sz="1800" u="sng" dirty="0" smtClean="0">
                <a:latin typeface="Calibri" pitchFamily="34" charset="0"/>
              </a:rPr>
              <a:t>Teorie:</a:t>
            </a:r>
            <a:endParaRPr lang="cs-CZ" sz="1800" dirty="0" smtClean="0"/>
          </a:p>
          <a:p>
            <a:pPr>
              <a:defRPr/>
            </a:pPr>
            <a:r>
              <a:rPr lang="cs-CZ" sz="1800" b="1" dirty="0" err="1" smtClean="0">
                <a:latin typeface="Calibri" pitchFamily="34" charset="0"/>
              </a:rPr>
              <a:t>Quido</a:t>
            </a:r>
            <a:r>
              <a:rPr lang="cs-CZ" sz="1800" b="1" dirty="0" smtClean="0">
                <a:latin typeface="Calibri" pitchFamily="34" charset="0"/>
              </a:rPr>
              <a:t> z </a:t>
            </a:r>
            <a:r>
              <a:rPr lang="cs-CZ" sz="1800" b="1" dirty="0" err="1" smtClean="0">
                <a:latin typeface="Calibri" pitchFamily="34" charset="0"/>
              </a:rPr>
              <a:t>Arreza</a:t>
            </a:r>
            <a:r>
              <a:rPr lang="cs-CZ" sz="1800" dirty="0" smtClean="0">
                <a:latin typeface="Calibri" pitchFamily="34" charset="0"/>
              </a:rPr>
              <a:t>    vynalezl notovou osnovu (podle lidské ruky)</a:t>
            </a:r>
            <a:endParaRPr lang="cs-CZ" sz="1800" dirty="0" smtClean="0"/>
          </a:p>
          <a:p>
            <a:pPr>
              <a:defRPr/>
            </a:pPr>
            <a:r>
              <a:rPr lang="cs-CZ" sz="1800" b="1" dirty="0" smtClean="0">
                <a:latin typeface="Calibri" pitchFamily="34" charset="0"/>
              </a:rPr>
              <a:t>Polyfonie = </a:t>
            </a:r>
            <a:r>
              <a:rPr lang="cs-CZ" sz="1800" dirty="0" smtClean="0">
                <a:latin typeface="Calibri" pitchFamily="34" charset="0"/>
              </a:rPr>
              <a:t>křížení hlasů různé délky</a:t>
            </a:r>
          </a:p>
          <a:p>
            <a:pPr>
              <a:defRPr/>
            </a:pPr>
            <a:endParaRPr lang="cs-CZ" sz="1400" dirty="0" smtClean="0"/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3" name="Zástupný symbol pro obsah 12" descr="Karel 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5294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latin typeface="Old English Text MT" pitchFamily="66" charset="0"/>
              </a:rPr>
              <a:t> </a:t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3200" dirty="0" smtClean="0">
                <a:latin typeface="Old English Text MT" pitchFamily="66" charset="0"/>
              </a:rPr>
              <a:t>ČECHY A MORAVA  STŘEDOVĚKU</a:t>
            </a:r>
            <a:br>
              <a:rPr lang="cs-CZ" sz="3200" dirty="0" smtClean="0">
                <a:latin typeface="Old English Text MT" pitchFamily="66" charset="0"/>
              </a:rPr>
            </a:br>
            <a:r>
              <a:rPr lang="cs-CZ" sz="2800" dirty="0" smtClean="0">
                <a:latin typeface="Old English Text MT" pitchFamily="66" charset="0"/>
              </a:rPr>
              <a:t/>
            </a:r>
            <a:br>
              <a:rPr lang="cs-CZ" sz="2800" dirty="0" smtClean="0">
                <a:latin typeface="Old English Text MT" pitchFamily="66" charset="0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637112"/>
          </a:xfrm>
        </p:spPr>
        <p:txBody>
          <a:bodyPr/>
          <a:lstStyle/>
          <a:p>
            <a:pPr>
              <a:defRPr/>
            </a:pPr>
            <a:r>
              <a:rPr lang="cs-CZ" sz="1800" dirty="0" smtClean="0">
                <a:latin typeface="Calibri" pitchFamily="34" charset="0"/>
              </a:rPr>
              <a:t>V období středověku vznikly známé hymny </a:t>
            </a:r>
            <a:r>
              <a:rPr lang="cs-CZ" sz="1800" b="1" dirty="0" smtClean="0">
                <a:latin typeface="Calibri" pitchFamily="34" charset="0"/>
              </a:rPr>
              <a:t>Hospodine pomiluj </a:t>
            </a:r>
            <a:r>
              <a:rPr lang="cs-CZ" sz="1800" b="1" dirty="0" err="1" smtClean="0">
                <a:latin typeface="Calibri" pitchFamily="34" charset="0"/>
              </a:rPr>
              <a:t>ny</a:t>
            </a:r>
            <a:r>
              <a:rPr lang="cs-CZ" sz="1800" dirty="0" smtClean="0">
                <a:latin typeface="Calibri" pitchFamily="34" charset="0"/>
              </a:rPr>
              <a:t> a chorál </a:t>
            </a:r>
            <a:r>
              <a:rPr lang="cs-CZ" sz="1800" b="1" dirty="0" smtClean="0">
                <a:latin typeface="Calibri" pitchFamily="34" charset="0"/>
              </a:rPr>
              <a:t>Svatý Václave</a:t>
            </a:r>
            <a:r>
              <a:rPr lang="cs-CZ" sz="1800" dirty="0" smtClean="0">
                <a:latin typeface="Calibri" pitchFamily="34" charset="0"/>
              </a:rPr>
              <a:t>. </a:t>
            </a:r>
          </a:p>
          <a:p>
            <a:pPr>
              <a:defRPr/>
            </a:pPr>
            <a:r>
              <a:rPr lang="cs-CZ" sz="1800" dirty="0" smtClean="0">
                <a:latin typeface="Calibri" pitchFamily="34" charset="0"/>
              </a:rPr>
              <a:t>Aktivním </a:t>
            </a:r>
            <a:r>
              <a:rPr lang="cs-CZ" sz="1800" dirty="0" err="1" smtClean="0">
                <a:latin typeface="Calibri" pitchFamily="34" charset="0"/>
              </a:rPr>
              <a:t>minesingrem</a:t>
            </a:r>
            <a:r>
              <a:rPr lang="cs-CZ" sz="1800" dirty="0" smtClean="0">
                <a:latin typeface="Calibri" pitchFamily="34" charset="0"/>
              </a:rPr>
              <a:t> byl král </a:t>
            </a:r>
            <a:r>
              <a:rPr lang="cs-CZ" sz="1800" b="1" dirty="0" smtClean="0">
                <a:latin typeface="Calibri" pitchFamily="34" charset="0"/>
              </a:rPr>
              <a:t>Václav II. </a:t>
            </a:r>
            <a:r>
              <a:rPr lang="cs-CZ" sz="1800" dirty="0" smtClean="0">
                <a:latin typeface="Calibri" pitchFamily="34" charset="0"/>
              </a:rPr>
              <a:t>, který pořádal mezinárodní pěvecké soutěže. </a:t>
            </a:r>
          </a:p>
          <a:p>
            <a:pPr>
              <a:defRPr/>
            </a:pPr>
            <a:r>
              <a:rPr lang="cs-CZ" sz="1800" dirty="0" smtClean="0"/>
              <a:t>V německé části Svaté říše římské patřil Přemysl Otakar II. díky minesengrům k nejvíce obdivovaným hrdinům jejich písní.</a:t>
            </a:r>
            <a:endParaRPr lang="cs-CZ" sz="1800" dirty="0" smtClean="0">
              <a:latin typeface="Calibri" pitchFamily="34" charset="0"/>
            </a:endParaRPr>
          </a:p>
          <a:p>
            <a:pPr>
              <a:defRPr/>
            </a:pPr>
            <a:r>
              <a:rPr lang="cs-CZ" sz="1800" dirty="0" smtClean="0">
                <a:latin typeface="Calibri" pitchFamily="34" charset="0"/>
              </a:rPr>
              <a:t>Vlivem husitství došlo u nás k opoždění vývoje hudby, jelikož husité pěstovali pouze jednohlas (např. chorál </a:t>
            </a:r>
            <a:r>
              <a:rPr lang="cs-CZ" sz="1800" b="1" dirty="0" smtClean="0">
                <a:latin typeface="Calibri" pitchFamily="34" charset="0"/>
              </a:rPr>
              <a:t> </a:t>
            </a:r>
            <a:r>
              <a:rPr lang="cs-CZ" sz="1800" b="1" dirty="0" err="1" smtClean="0">
                <a:latin typeface="Calibri" pitchFamily="34" charset="0"/>
              </a:rPr>
              <a:t>Ktož</a:t>
            </a:r>
            <a:r>
              <a:rPr lang="cs-CZ" sz="1800" b="1" dirty="0" smtClean="0">
                <a:latin typeface="Calibri" pitchFamily="34" charset="0"/>
              </a:rPr>
              <a:t> </a:t>
            </a:r>
            <a:r>
              <a:rPr lang="cs-CZ" sz="1800" b="1" dirty="0" err="1" smtClean="0">
                <a:latin typeface="Calibri" pitchFamily="34" charset="0"/>
              </a:rPr>
              <a:t>jsú</a:t>
            </a:r>
            <a:r>
              <a:rPr lang="cs-CZ" sz="1800" b="1" dirty="0" smtClean="0">
                <a:latin typeface="Calibri" pitchFamily="34" charset="0"/>
              </a:rPr>
              <a:t> Boží bojovníci)  </a:t>
            </a:r>
            <a:r>
              <a:rPr lang="cs-CZ" sz="1800" dirty="0" smtClean="0">
                <a:latin typeface="Calibri" pitchFamily="34" charset="0"/>
              </a:rPr>
              <a:t>z Jistebnického kancionálu), ale přínosem byl zpěv v národním jazyce. </a:t>
            </a:r>
            <a:endParaRPr lang="cs-CZ" sz="1800" dirty="0" smtClean="0"/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7" name="Zástupný symbol pro obsah 6" descr="Codex_Manesse_Wenzel_II._von_Böhm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000" t="9091"/>
          <a:stretch>
            <a:fillRect/>
          </a:stretch>
        </p:blipFill>
        <p:spPr>
          <a:xfrm>
            <a:off x="467544" y="1628800"/>
            <a:ext cx="36004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latin typeface="Old English Text MT" pitchFamily="66" charset="0"/>
              </a:rPr>
              <a:t> </a:t>
            </a:r>
            <a:br>
              <a:rPr lang="cs-CZ" sz="5400" dirty="0" smtClean="0">
                <a:latin typeface="Old English Text MT" pitchFamily="66" charset="0"/>
              </a:rPr>
            </a:br>
            <a:r>
              <a:rPr lang="cs-CZ" sz="4000" dirty="0" smtClean="0">
                <a:latin typeface="Old English Text MT" pitchFamily="66" charset="0"/>
              </a:rPr>
              <a:t>Přepis části chorálu </a:t>
            </a:r>
            <a:r>
              <a:rPr lang="cs-CZ" sz="4000" dirty="0" err="1" smtClean="0">
                <a:latin typeface="Old English Text MT" pitchFamily="66" charset="0"/>
              </a:rPr>
              <a:t>Ktož</a:t>
            </a:r>
            <a:r>
              <a:rPr lang="cs-CZ" sz="4000" dirty="0" smtClean="0">
                <a:latin typeface="Old English Text MT" pitchFamily="66" charset="0"/>
              </a:rPr>
              <a:t> </a:t>
            </a:r>
            <a:r>
              <a:rPr lang="cs-CZ" sz="4000" dirty="0" err="1" smtClean="0">
                <a:latin typeface="Old English Text MT" pitchFamily="66" charset="0"/>
              </a:rPr>
              <a:t>jsú</a:t>
            </a:r>
            <a:r>
              <a:rPr lang="cs-CZ" sz="4000" dirty="0" smtClean="0">
                <a:latin typeface="Old English Text MT" pitchFamily="66" charset="0"/>
              </a:rPr>
              <a:t> Boží bojovníci</a:t>
            </a:r>
            <a:r>
              <a:rPr lang="cs-CZ" sz="3200" dirty="0" smtClean="0">
                <a:latin typeface="Old English Text MT" pitchFamily="66" charset="0"/>
              </a:rPr>
              <a:t/>
            </a:r>
            <a:br>
              <a:rPr lang="cs-CZ" sz="3200" dirty="0" smtClean="0">
                <a:latin typeface="Old English Text MT" pitchFamily="66" charset="0"/>
              </a:rPr>
            </a:br>
            <a:r>
              <a:rPr lang="cs-CZ" sz="2800" dirty="0" smtClean="0">
                <a:latin typeface="Old English Text MT" pitchFamily="66" charset="0"/>
              </a:rPr>
              <a:t/>
            </a:r>
            <a:br>
              <a:rPr lang="cs-CZ" sz="2800" dirty="0" smtClean="0">
                <a:latin typeface="Old English Text MT" pitchFamily="66" charset="0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637112"/>
          </a:xfrm>
        </p:spPr>
        <p:txBody>
          <a:bodyPr/>
          <a:lstStyle/>
          <a:p>
            <a:pPr>
              <a:buNone/>
              <a:defRPr/>
            </a:pPr>
            <a:endParaRPr lang="cs-CZ" sz="1800" dirty="0" smtClean="0"/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ástupný symbol pro obsah 11" descr="Jensky_kodex_Ziz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67240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ovéPole 1"/>
          <p:cNvSpPr txBox="1">
            <a:spLocks noChangeArrowheads="1"/>
          </p:cNvSpPr>
          <p:nvPr/>
        </p:nvSpPr>
        <p:spPr bwMode="auto">
          <a:xfrm>
            <a:off x="395288" y="260350"/>
            <a:ext cx="8253412" cy="769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>
                <a:latin typeface="Old English Text MT" pitchFamily="66" charset="0"/>
              </a:rPr>
              <a:t>KŘÍŽOVKA – STŘEDOVĚK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6072682" cy="5283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Á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R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Y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32893" name="TextovéPole 3"/>
          <p:cNvSpPr txBox="1">
            <a:spLocks noChangeArrowheads="1"/>
          </p:cNvSpPr>
          <p:nvPr/>
        </p:nvSpPr>
        <p:spPr bwMode="auto">
          <a:xfrm>
            <a:off x="6588125" y="1341438"/>
            <a:ext cx="185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1. </a:t>
            </a:r>
            <a:r>
              <a:rPr lang="cs-CZ" dirty="0" smtClean="0">
                <a:latin typeface="Calibri" pitchFamily="34" charset="0"/>
              </a:rPr>
              <a:t>opakování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2894" name="TextovéPole 5"/>
          <p:cNvSpPr txBox="1">
            <a:spLocks noChangeArrowheads="1"/>
          </p:cNvSpPr>
          <p:nvPr/>
        </p:nvSpPr>
        <p:spPr bwMode="auto">
          <a:xfrm>
            <a:off x="6588125" y="1916113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sloh</a:t>
            </a:r>
          </a:p>
        </p:txBody>
      </p:sp>
      <p:sp>
        <p:nvSpPr>
          <p:cNvPr id="32895" name="TextovéPole 7"/>
          <p:cNvSpPr txBox="1">
            <a:spLocks noChangeArrowheads="1"/>
          </p:cNvSpPr>
          <p:nvPr/>
        </p:nvSpPr>
        <p:spPr bwMode="auto">
          <a:xfrm>
            <a:off x="6588125" y="2420938"/>
            <a:ext cx="2640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3. </a:t>
            </a:r>
            <a:r>
              <a:rPr lang="cs-CZ" dirty="0" smtClean="0">
                <a:latin typeface="Calibri" pitchFamily="34" charset="0"/>
              </a:rPr>
              <a:t>píseň </a:t>
            </a:r>
            <a:r>
              <a:rPr lang="cs-CZ" dirty="0" err="1" smtClean="0">
                <a:latin typeface="Calibri" pitchFamily="34" charset="0"/>
              </a:rPr>
              <a:t>trubadůra</a:t>
            </a:r>
            <a:r>
              <a:rPr lang="cs-CZ" dirty="0" smtClean="0">
                <a:latin typeface="Calibri" pitchFamily="34" charset="0"/>
              </a:rPr>
              <a:t> 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2896" name="TextovéPole 8"/>
          <p:cNvSpPr txBox="1">
            <a:spLocks noChangeArrowheads="1"/>
          </p:cNvSpPr>
          <p:nvPr/>
        </p:nvSpPr>
        <p:spPr bwMode="auto">
          <a:xfrm>
            <a:off x="6588125" y="306863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4. </a:t>
            </a:r>
            <a:r>
              <a:rPr lang="cs-CZ" dirty="0" smtClean="0">
                <a:latin typeface="Calibri" pitchFamily="34" charset="0"/>
              </a:rPr>
              <a:t>sídlo šlechty </a:t>
            </a:r>
            <a:r>
              <a:rPr lang="cs-CZ" dirty="0" err="1" smtClean="0">
                <a:latin typeface="Calibri" pitchFamily="34" charset="0"/>
              </a:rPr>
              <a:t>mn.č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2897" name="TextovéPole 9"/>
          <p:cNvSpPr txBox="1">
            <a:spLocks noChangeArrowheads="1"/>
          </p:cNvSpPr>
          <p:nvPr/>
        </p:nvSpPr>
        <p:spPr bwMode="auto">
          <a:xfrm>
            <a:off x="6588125" y="3573463"/>
            <a:ext cx="2268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5. </a:t>
            </a:r>
            <a:r>
              <a:rPr lang="cs-CZ" dirty="0" smtClean="0">
                <a:latin typeface="Calibri" pitchFamily="34" charset="0"/>
              </a:rPr>
              <a:t>hudební </a:t>
            </a:r>
            <a:r>
              <a:rPr lang="cs-CZ" dirty="0">
                <a:latin typeface="Calibri" pitchFamily="34" charset="0"/>
              </a:rPr>
              <a:t>n</a:t>
            </a:r>
            <a:r>
              <a:rPr lang="cs-CZ" dirty="0" smtClean="0">
                <a:latin typeface="Calibri" pitchFamily="34" charset="0"/>
              </a:rPr>
              <a:t>ástroj </a:t>
            </a:r>
          </a:p>
          <a:p>
            <a:r>
              <a:rPr lang="cs-CZ" dirty="0" smtClean="0">
                <a:latin typeface="Calibri" pitchFamily="34" charset="0"/>
              </a:rPr>
              <a:t>                  dechový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2898" name="TextovéPole 10"/>
          <p:cNvSpPr txBox="1">
            <a:spLocks noChangeArrowheads="1"/>
          </p:cNvSpPr>
          <p:nvPr/>
        </p:nvSpPr>
        <p:spPr bwMode="auto">
          <a:xfrm>
            <a:off x="6588125" y="4221163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6. druhá část mše</a:t>
            </a:r>
          </a:p>
        </p:txBody>
      </p:sp>
      <p:sp>
        <p:nvSpPr>
          <p:cNvPr id="32899" name="TextovéPole 11"/>
          <p:cNvSpPr txBox="1">
            <a:spLocks noChangeArrowheads="1"/>
          </p:cNvSpPr>
          <p:nvPr/>
        </p:nvSpPr>
        <p:spPr bwMode="auto">
          <a:xfrm>
            <a:off x="6588125" y="4797425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7. oblek rytíře</a:t>
            </a:r>
          </a:p>
        </p:txBody>
      </p:sp>
      <p:sp>
        <p:nvSpPr>
          <p:cNvPr id="32900" name="TextovéPole 12"/>
          <p:cNvSpPr txBox="1">
            <a:spLocks noChangeArrowheads="1"/>
          </p:cNvSpPr>
          <p:nvPr/>
        </p:nvSpPr>
        <p:spPr bwMode="auto">
          <a:xfrm>
            <a:off x="6588125" y="5373688"/>
            <a:ext cx="237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8</a:t>
            </a:r>
            <a:r>
              <a:rPr lang="cs-CZ" dirty="0" smtClean="0">
                <a:latin typeface="Calibri" pitchFamily="34" charset="0"/>
              </a:rPr>
              <a:t>. Krátká nota ve  </a:t>
            </a:r>
          </a:p>
          <a:p>
            <a:r>
              <a:rPr lang="cs-CZ" dirty="0" smtClean="0">
                <a:latin typeface="Calibri" pitchFamily="34" charset="0"/>
              </a:rPr>
              <a:t>         středověku 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2901" name="TextovéPole 11"/>
          <p:cNvSpPr txBox="1">
            <a:spLocks noChangeArrowheads="1"/>
          </p:cNvSpPr>
          <p:nvPr/>
        </p:nvSpPr>
        <p:spPr bwMode="auto">
          <a:xfrm>
            <a:off x="6588125" y="6092825"/>
            <a:ext cx="2376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/>
              <a:t>9. n</a:t>
            </a:r>
            <a:r>
              <a:rPr lang="cs-CZ" sz="1600" dirty="0" smtClean="0"/>
              <a:t>otace </a:t>
            </a:r>
            <a:r>
              <a:rPr lang="cs-CZ" sz="1600" dirty="0"/>
              <a:t>chorálu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u="sng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cs-CZ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Chronologie  hudebních  dějin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F9AD6F"/>
          </a:solidFill>
        </p:spPr>
        <p:txBody>
          <a:bodyPr/>
          <a:lstStyle/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Pravěk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Starověk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Středověk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Renesance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Baroko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Klasicismus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Romantismus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b="1" dirty="0" smtClean="0">
                <a:ea typeface="Calibri" pitchFamily="34" charset="0"/>
                <a:cs typeface="Times New Roman" pitchFamily="18" charset="0"/>
              </a:rPr>
              <a:t>Impresionismus</a:t>
            </a:r>
            <a:endParaRPr lang="cs-CZ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CF7977"/>
          </a:solidFill>
        </p:spPr>
        <p:txBody>
          <a:bodyPr/>
          <a:lstStyle/>
          <a:p>
            <a:r>
              <a:rPr lang="cs-CZ" sz="2400" b="1" u="sng" dirty="0" smtClean="0">
                <a:ea typeface="Calibri" pitchFamily="34" charset="0"/>
                <a:cs typeface="Times New Roman" pitchFamily="18" charset="0"/>
              </a:rPr>
              <a:t>Hudba (od) 20.století:</a:t>
            </a:r>
            <a:endParaRPr lang="cs-CZ" sz="240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sz="2000" i="1" u="sng" dirty="0" smtClean="0">
                <a:ea typeface="Calibri" pitchFamily="34" charset="0"/>
                <a:cs typeface="Times New Roman" pitchFamily="18" charset="0"/>
              </a:rPr>
              <a:t>Umělecká hudba:</a:t>
            </a:r>
          </a:p>
          <a:p>
            <a:r>
              <a:rPr lang="cs-CZ" sz="2000" b="1" i="1" dirty="0" smtClean="0">
                <a:ea typeface="Calibri" pitchFamily="34" charset="0"/>
                <a:cs typeface="Times New Roman" pitchFamily="18" charset="0"/>
              </a:rPr>
              <a:t>Expresionismus, Novoklasicismus</a:t>
            </a:r>
            <a:r>
              <a:rPr lang="cs-CZ" sz="2000" i="1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b="1" i="1" dirty="0" err="1" smtClean="0">
                <a:ea typeface="Calibri" pitchFamily="34" charset="0"/>
                <a:cs typeface="Times New Roman" pitchFamily="18" charset="0"/>
              </a:rPr>
              <a:t>Novofolklorismus</a:t>
            </a:r>
            <a:endParaRPr lang="cs-CZ" sz="2000" b="1" i="1" dirty="0" smtClean="0"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sz="2000" i="1" dirty="0" smtClean="0">
                <a:ea typeface="Calibri" pitchFamily="34" charset="0"/>
                <a:cs typeface="Times New Roman" pitchFamily="18" charset="0"/>
              </a:rPr>
              <a:t>      Moderní vážná hudba</a:t>
            </a:r>
          </a:p>
          <a:p>
            <a:endParaRPr lang="cs-CZ" sz="2000" dirty="0" smtClean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cs-CZ" sz="2000" i="1" u="sng" dirty="0" smtClean="0">
                <a:ea typeface="Calibri" pitchFamily="34" charset="0"/>
                <a:cs typeface="Times New Roman" pitchFamily="18" charset="0"/>
              </a:rPr>
              <a:t>hudba „na pomezí„:                  </a:t>
            </a:r>
            <a:r>
              <a:rPr lang="cs-CZ" sz="2000" i="1" dirty="0" smtClean="0">
                <a:ea typeface="Calibri" pitchFamily="34" charset="0"/>
                <a:cs typeface="Times New Roman" pitchFamily="18" charset="0"/>
              </a:rPr>
              <a:t>(Jazz,  šanson, folklor, </a:t>
            </a:r>
            <a:r>
              <a:rPr lang="cs-CZ" sz="2000" i="1" dirty="0" err="1" smtClean="0">
                <a:ea typeface="Calibri" pitchFamily="34" charset="0"/>
                <a:cs typeface="Times New Roman" pitchFamily="18" charset="0"/>
              </a:rPr>
              <a:t>worldmusic</a:t>
            </a:r>
            <a:r>
              <a:rPr lang="cs-CZ" sz="2000" i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cs-CZ" sz="2000" dirty="0" smtClean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cs-CZ" sz="2000" i="1" u="sng" dirty="0" smtClean="0">
                <a:ea typeface="Calibri" pitchFamily="34" charset="0"/>
                <a:cs typeface="Times New Roman" pitchFamily="18" charset="0"/>
              </a:rPr>
              <a:t>neumělecká hudba:</a:t>
            </a:r>
          </a:p>
          <a:p>
            <a:pPr>
              <a:buFont typeface="Arial" charset="0"/>
              <a:buNone/>
            </a:pPr>
            <a:r>
              <a:rPr lang="cs-CZ" sz="1800" i="1" dirty="0" smtClean="0">
                <a:ea typeface="Calibri" pitchFamily="34" charset="0"/>
                <a:cs typeface="Times New Roman" pitchFamily="18" charset="0"/>
              </a:rPr>
              <a:t>       (pop, rock, country, folk, metal, dechovka, </a:t>
            </a:r>
            <a:r>
              <a:rPr lang="cs-CZ" sz="1800" i="1" dirty="0" err="1" smtClean="0">
                <a:ea typeface="Calibri" pitchFamily="34" charset="0"/>
                <a:cs typeface="Times New Roman" pitchFamily="18" charset="0"/>
              </a:rPr>
              <a:t>disco</a:t>
            </a:r>
            <a:r>
              <a:rPr lang="cs-CZ" sz="1800" i="1" dirty="0" smtClean="0">
                <a:ea typeface="Calibri" pitchFamily="34" charset="0"/>
                <a:cs typeface="Times New Roman" pitchFamily="18" charset="0"/>
              </a:rPr>
              <a:t>, techno </a:t>
            </a:r>
            <a:r>
              <a:rPr lang="cs-CZ" sz="1800" i="1" smtClean="0">
                <a:ea typeface="Calibri" pitchFamily="34" charset="0"/>
                <a:cs typeface="Times New Roman" pitchFamily="18" charset="0"/>
              </a:rPr>
              <a:t>aj.)</a:t>
            </a:r>
            <a:endParaRPr lang="cs-CZ" sz="18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ACA16C"/>
          </a:solidFill>
        </p:spPr>
        <p:txBody>
          <a:bodyPr/>
          <a:lstStyle/>
          <a:p>
            <a:pPr>
              <a:defRPr/>
            </a:pPr>
            <a:r>
              <a:rPr lang="cs-CZ" sz="6000" dirty="0" smtClean="0">
                <a:latin typeface="Edwardian Script ITC" pitchFamily="66" charset="0"/>
                <a:ea typeface="Meiryo UI" pitchFamily="34" charset="-128"/>
              </a:rPr>
              <a:t/>
            </a:r>
            <a:br>
              <a:rPr lang="cs-CZ" sz="6000" dirty="0" smtClean="0">
                <a:latin typeface="Edwardian Script ITC" pitchFamily="66" charset="0"/>
                <a:ea typeface="Meiryo UI" pitchFamily="34" charset="-128"/>
              </a:rPr>
            </a:br>
            <a:r>
              <a:rPr lang="cs-CZ" sz="8000" u="sng" dirty="0" smtClean="0">
                <a:latin typeface="Edwardian Script ITC" pitchFamily="66" charset="0"/>
                <a:ea typeface="Meiryo UI" pitchFamily="34" charset="-128"/>
              </a:rPr>
              <a:t>Renesance </a:t>
            </a:r>
            <a:r>
              <a:rPr lang="cs-CZ" sz="8000" dirty="0" smtClean="0">
                <a:latin typeface="Edwardian Script ITC" pitchFamily="66" charset="0"/>
                <a:ea typeface="Meiryo UI" pitchFamily="34" charset="-128"/>
              </a:rPr>
              <a:t/>
            </a:r>
            <a:br>
              <a:rPr lang="cs-CZ" sz="8000" dirty="0" smtClean="0">
                <a:latin typeface="Edwardian Script ITC" pitchFamily="66" charset="0"/>
                <a:ea typeface="Meiryo UI" pitchFamily="34" charset="-128"/>
              </a:rPr>
            </a:br>
            <a:endParaRPr lang="cs-CZ" sz="8000" dirty="0"/>
          </a:p>
        </p:txBody>
      </p:sp>
      <p:pic>
        <p:nvPicPr>
          <p:cNvPr id="1026" name="Picture 2" descr="C:\Users\ZUŠ VK\Documents\Boticel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ACA16C"/>
          </a:solidFill>
        </p:spPr>
        <p:txBody>
          <a:bodyPr/>
          <a:lstStyle/>
          <a:p>
            <a:pPr>
              <a:defRPr/>
            </a:pPr>
            <a:r>
              <a:rPr lang="cs-CZ" sz="7200" u="sng" dirty="0" smtClean="0">
                <a:latin typeface="Edwardian Script ITC" pitchFamily="66" charset="0"/>
                <a:ea typeface="Meiryo UI" pitchFamily="34" charset="-128"/>
              </a:rPr>
              <a:t>Renesance</a:t>
            </a:r>
            <a:r>
              <a:rPr lang="cs-CZ" sz="5400" u="sng" dirty="0" smtClean="0">
                <a:latin typeface="Edwardian Script ITC" pitchFamily="66" charset="0"/>
                <a:ea typeface="Meiryo UI" pitchFamily="34" charset="-128"/>
              </a:rPr>
              <a:t> </a:t>
            </a:r>
            <a:r>
              <a:rPr lang="cs-CZ" sz="5400" dirty="0" smtClean="0">
                <a:latin typeface="Edwardian Script ITC" pitchFamily="66" charset="0"/>
                <a:ea typeface="Meiryo UI" pitchFamily="34" charset="-128"/>
              </a:rPr>
              <a:t/>
            </a:r>
            <a:br>
              <a:rPr lang="cs-CZ" sz="5400" dirty="0" smtClean="0">
                <a:latin typeface="Edwardian Script ITC" pitchFamily="66" charset="0"/>
                <a:ea typeface="Meiryo UI" pitchFamily="34" charset="-128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637112"/>
          </a:xfrm>
        </p:spPr>
        <p:txBody>
          <a:bodyPr/>
          <a:lstStyle/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sp>
        <p:nvSpPr>
          <p:cNvPr id="6" name="Obdélník 5"/>
          <p:cNvSpPr/>
          <p:nvPr/>
        </p:nvSpPr>
        <p:spPr>
          <a:xfrm>
            <a:off x="4427984" y="1628800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u="sng" dirty="0" smtClean="0"/>
              <a:t>Renesance</a:t>
            </a:r>
            <a:r>
              <a:rPr lang="cs-CZ" sz="2000" dirty="0" smtClean="0"/>
              <a:t>  je spjata s rozvojem </a:t>
            </a:r>
            <a:r>
              <a:rPr lang="cs-CZ" sz="2000" b="1" dirty="0" err="1" smtClean="0"/>
              <a:t>Frankoflámské</a:t>
            </a:r>
            <a:r>
              <a:rPr lang="cs-CZ" sz="2000" b="1" dirty="0" smtClean="0"/>
              <a:t> vokální polyfonie</a:t>
            </a:r>
            <a:r>
              <a:rPr lang="cs-CZ" sz="2000" dirty="0" smtClean="0"/>
              <a:t>, která vzniká v Nizozemí, </a:t>
            </a:r>
          </a:p>
          <a:p>
            <a:r>
              <a:rPr lang="cs-CZ" sz="2000" dirty="0" smtClean="0"/>
              <a:t>celkem čítá 6 generací skladatelů,</a:t>
            </a:r>
          </a:p>
          <a:p>
            <a:r>
              <a:rPr lang="cs-CZ" sz="2000" dirty="0" smtClean="0"/>
              <a:t>kteří se postupně stěhují do Itálie, kde renesance vrcholí. </a:t>
            </a:r>
          </a:p>
          <a:p>
            <a:endParaRPr lang="cs-CZ" sz="2000" dirty="0" smtClean="0"/>
          </a:p>
          <a:p>
            <a:r>
              <a:rPr lang="cs-CZ" sz="2000" dirty="0" smtClean="0"/>
              <a:t> V Itálii je kolébkou renesance město Florencie (literatura, malířství).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 Vynálezy:</a:t>
            </a:r>
            <a:endParaRPr lang="cs-CZ" sz="2000" dirty="0" smtClean="0"/>
          </a:p>
          <a:p>
            <a:r>
              <a:rPr lang="cs-CZ" sz="2000" dirty="0" smtClean="0"/>
              <a:t>Knihtisk a </a:t>
            </a:r>
            <a:r>
              <a:rPr lang="cs-CZ" sz="2000" dirty="0" err="1" smtClean="0"/>
              <a:t>nototisk</a:t>
            </a:r>
            <a:r>
              <a:rPr lang="cs-CZ" sz="2000" dirty="0" smtClean="0"/>
              <a:t>,  úprava ladění,  Protestantský chorál, tabulatury, upozorněno na význam AKORDU</a:t>
            </a:r>
          </a:p>
        </p:txBody>
      </p:sp>
      <p:pic>
        <p:nvPicPr>
          <p:cNvPr id="15" name="Zástupný symbol pro obsah 3" descr="prodej_ovo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8800"/>
            <a:ext cx="3754760" cy="4680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ACA16C"/>
          </a:solidFill>
        </p:spPr>
        <p:txBody>
          <a:bodyPr/>
          <a:lstStyle/>
          <a:p>
            <a:pPr>
              <a:defRPr/>
            </a:pPr>
            <a:r>
              <a:rPr lang="cs-CZ" sz="7200" u="sng" dirty="0" smtClean="0">
                <a:latin typeface="Edwardian Script ITC" pitchFamily="66" charset="0"/>
                <a:ea typeface="Meiryo UI" pitchFamily="34" charset="-128"/>
              </a:rPr>
              <a:t>Renesance</a:t>
            </a:r>
            <a:r>
              <a:rPr lang="cs-CZ" sz="5400" u="sng" dirty="0" smtClean="0">
                <a:latin typeface="Edwardian Script ITC" pitchFamily="66" charset="0"/>
                <a:ea typeface="Meiryo UI" pitchFamily="34" charset="-128"/>
              </a:rPr>
              <a:t> </a:t>
            </a:r>
            <a:r>
              <a:rPr lang="cs-CZ" sz="5400" dirty="0" smtClean="0">
                <a:latin typeface="Edwardian Script ITC" pitchFamily="66" charset="0"/>
                <a:ea typeface="Meiryo UI" pitchFamily="34" charset="-128"/>
              </a:rPr>
              <a:t/>
            </a:r>
            <a:br>
              <a:rPr lang="cs-CZ" sz="5400" dirty="0" smtClean="0">
                <a:latin typeface="Edwardian Script ITC" pitchFamily="66" charset="0"/>
                <a:ea typeface="Meiryo UI" pitchFamily="34" charset="-128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637112"/>
          </a:xfrm>
        </p:spPr>
        <p:txBody>
          <a:bodyPr/>
          <a:lstStyle/>
          <a:p>
            <a:endParaRPr lang="cs-CZ" sz="1800" u="sng" dirty="0" smtClean="0"/>
          </a:p>
          <a:p>
            <a:r>
              <a:rPr lang="cs-CZ" sz="1800" dirty="0" smtClean="0"/>
              <a:t>Důraz na </a:t>
            </a:r>
            <a:r>
              <a:rPr lang="cs-CZ" sz="1800" b="1" dirty="0" smtClean="0"/>
              <a:t>konsonanci</a:t>
            </a:r>
            <a:r>
              <a:rPr lang="cs-CZ" sz="1800" dirty="0" smtClean="0"/>
              <a:t> = libozvučnost  x </a:t>
            </a:r>
            <a:r>
              <a:rPr lang="cs-CZ" sz="1800" b="1" dirty="0" smtClean="0"/>
              <a:t>disonance</a:t>
            </a:r>
            <a:r>
              <a:rPr lang="cs-CZ" sz="1800" dirty="0" smtClean="0"/>
              <a:t> = nelibozvučnost</a:t>
            </a:r>
          </a:p>
          <a:p>
            <a:r>
              <a:rPr lang="cs-CZ" sz="1800" dirty="0" smtClean="0"/>
              <a:t>Vzniká označení hlasů: </a:t>
            </a:r>
          </a:p>
          <a:p>
            <a:r>
              <a:rPr lang="cs-CZ" sz="1800" b="1" dirty="0" smtClean="0"/>
              <a:t>soprán, alt, tenor, bas </a:t>
            </a:r>
          </a:p>
          <a:p>
            <a:r>
              <a:rPr lang="cs-CZ" sz="1800" dirty="0" smtClean="0"/>
              <a:t>Nové kompoziční techniky: račí postup, zrcadlové obrácení , hádankový kánon</a:t>
            </a:r>
            <a:endParaRPr lang="cs-CZ" sz="1800" u="sng" dirty="0" smtClean="0"/>
          </a:p>
          <a:p>
            <a:endParaRPr lang="cs-CZ" sz="1800" u="sng" dirty="0" smtClean="0"/>
          </a:p>
          <a:p>
            <a:r>
              <a:rPr lang="cs-CZ" sz="1800" u="sng" dirty="0" smtClean="0"/>
              <a:t>Formy:</a:t>
            </a:r>
            <a:r>
              <a:rPr lang="cs-CZ" sz="1800" dirty="0" smtClean="0"/>
              <a:t>   Vzniká styl A CAPELLA (pouze zpěv, bez kapely),</a:t>
            </a:r>
            <a:r>
              <a:rPr lang="cs-CZ" sz="2000" dirty="0" smtClean="0"/>
              <a:t> madrigal, kánon</a:t>
            </a:r>
            <a:endParaRPr lang="cs-CZ" sz="1800" dirty="0" smtClean="0"/>
          </a:p>
          <a:p>
            <a:r>
              <a:rPr lang="cs-CZ" sz="1800" b="1" dirty="0" smtClean="0"/>
              <a:t>SUITA- </a:t>
            </a:r>
            <a:r>
              <a:rPr lang="cs-CZ" sz="1800" dirty="0" smtClean="0"/>
              <a:t>soubor (národních) tanců (</a:t>
            </a:r>
            <a:r>
              <a:rPr lang="cs-CZ" sz="1800" dirty="0" err="1" smtClean="0"/>
              <a:t>alemande</a:t>
            </a:r>
            <a:r>
              <a:rPr lang="cs-CZ" sz="1800" dirty="0" smtClean="0"/>
              <a:t>, courante, sarabanda, gigue)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800" dirty="0" smtClean="0"/>
              <a:t>       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800" dirty="0" smtClean="0">
                <a:ea typeface="Calibri" pitchFamily="34" charset="0"/>
                <a:cs typeface="Arial" charset="0"/>
              </a:rPr>
              <a:t>      </a:t>
            </a:r>
            <a:r>
              <a:rPr lang="cs-CZ" sz="1800" u="sng" dirty="0" smtClean="0">
                <a:ea typeface="Calibri" pitchFamily="34" charset="0"/>
                <a:cs typeface="Arial" charset="0"/>
              </a:rPr>
              <a:t>Hudební nástroje: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ea typeface="Calibri" pitchFamily="34" charset="0"/>
                <a:cs typeface="Calibri" pitchFamily="34" charset="0"/>
              </a:rPr>
              <a:t>Viola </a:t>
            </a:r>
            <a:r>
              <a:rPr lang="cs-CZ" sz="1800" dirty="0" err="1" smtClean="0">
                <a:ea typeface="Calibri" pitchFamily="34" charset="0"/>
                <a:cs typeface="Calibri" pitchFamily="34" charset="0"/>
              </a:rPr>
              <a:t>da</a:t>
            </a:r>
            <a:r>
              <a:rPr lang="cs-CZ" sz="1800" dirty="0" smtClean="0">
                <a:ea typeface="Calibri" pitchFamily="34" charset="0"/>
                <a:cs typeface="Calibri" pitchFamily="34" charset="0"/>
              </a:rPr>
              <a:t> gamba,   loutna,   cembalo,   pozoun,   trubka</a:t>
            </a:r>
          </a:p>
          <a:p>
            <a:pPr algn="just">
              <a:spcBef>
                <a:spcPct val="0"/>
              </a:spcBef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800" dirty="0" smtClean="0">
                <a:ea typeface="Calibri" pitchFamily="34" charset="0"/>
                <a:cs typeface="Calibri" pitchFamily="34" charset="0"/>
              </a:rPr>
              <a:t>.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1" name="Zástupný symbol pro obsah 10" descr="renesanc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672408" cy="463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ACA16C"/>
          </a:solidFill>
        </p:spPr>
        <p:txBody>
          <a:bodyPr/>
          <a:lstStyle/>
          <a:p>
            <a:pPr>
              <a:defRPr/>
            </a:pPr>
            <a:r>
              <a:rPr lang="cs-CZ" sz="7200" u="sng" dirty="0" smtClean="0">
                <a:latin typeface="Edwardian Script ITC" pitchFamily="66" charset="0"/>
                <a:ea typeface="Meiryo UI" pitchFamily="34" charset="-128"/>
              </a:rPr>
              <a:t>Renesance</a:t>
            </a:r>
            <a:r>
              <a:rPr lang="cs-CZ" sz="5400" u="sng" dirty="0" smtClean="0">
                <a:latin typeface="Edwardian Script ITC" pitchFamily="66" charset="0"/>
                <a:ea typeface="Meiryo UI" pitchFamily="34" charset="-128"/>
              </a:rPr>
              <a:t> </a:t>
            </a:r>
            <a:r>
              <a:rPr lang="cs-CZ" sz="5400" dirty="0" smtClean="0">
                <a:latin typeface="Edwardian Script ITC" pitchFamily="66" charset="0"/>
                <a:ea typeface="Meiryo UI" pitchFamily="34" charset="-128"/>
              </a:rPr>
              <a:t/>
            </a:r>
            <a:br>
              <a:rPr lang="cs-CZ" sz="5400" dirty="0" smtClean="0">
                <a:latin typeface="Edwardian Script ITC" pitchFamily="66" charset="0"/>
                <a:ea typeface="Meiryo UI" pitchFamily="34" charset="-128"/>
              </a:rPr>
            </a:b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637112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 </a:t>
            </a:r>
            <a:r>
              <a:rPr lang="cs-CZ" sz="2400" u="sng" dirty="0" smtClean="0">
                <a:ea typeface="Calibri" pitchFamily="34" charset="0"/>
                <a:cs typeface="Calibri" pitchFamily="34" charset="0"/>
              </a:rPr>
              <a:t>Skladatelé:</a:t>
            </a: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  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     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Orlando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Lasso</a:t>
            </a:r>
            <a:r>
              <a:rPr lang="cs-CZ" sz="2400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G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.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P.Palestrina</a:t>
            </a:r>
            <a:endParaRPr lang="cs-CZ" sz="2400" dirty="0" smtClean="0"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Claudio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Monteverdi</a:t>
            </a:r>
            <a:endParaRPr lang="cs-CZ" sz="2400" b="1" dirty="0" smtClean="0"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</a:t>
            </a:r>
            <a:r>
              <a:rPr lang="cs-CZ" sz="2400" u="sng" dirty="0" smtClean="0">
                <a:ea typeface="Calibri" pitchFamily="34" charset="0"/>
                <a:cs typeface="Calibri" pitchFamily="34" charset="0"/>
              </a:rPr>
              <a:t>Renesance v Čechách a na Moravě: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Skladatelé: 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Kryštof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Harrant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 a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Jacobus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ea typeface="Calibri" pitchFamily="34" charset="0"/>
                <a:cs typeface="Calibri" pitchFamily="34" charset="0"/>
              </a:rPr>
              <a:t>Hallus</a:t>
            </a:r>
            <a:r>
              <a:rPr lang="cs-CZ" sz="2400" b="1" dirty="0" smtClean="0">
                <a:ea typeface="Calibri" pitchFamily="34" charset="0"/>
                <a:cs typeface="Calibri" pitchFamily="34" charset="0"/>
              </a:rPr>
              <a:t>.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2400" dirty="0" smtClean="0">
                <a:ea typeface="Calibri" pitchFamily="34" charset="0"/>
                <a:cs typeface="Calibri" pitchFamily="34" charset="0"/>
              </a:rPr>
              <a:t>     Vznikají kapely na šlechtických dvorech, např. v Českém Krumlově nebo v Kroměříži.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2" name="Zástupný symbol pro obsah 11" descr="Líza.jf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81642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53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5400">
                <a:latin typeface="Edwardian Script ITC" pitchFamily="66" charset="0"/>
              </a:rPr>
              <a:t>Krízovka Renesance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388" y="1196975"/>
          <a:ext cx="5544615" cy="554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239"/>
                <a:gridCol w="449981"/>
                <a:gridCol w="378497"/>
                <a:gridCol w="414239"/>
                <a:gridCol w="414239"/>
                <a:gridCol w="414239"/>
                <a:gridCol w="414239"/>
                <a:gridCol w="414239"/>
                <a:gridCol w="414239"/>
                <a:gridCol w="414239"/>
                <a:gridCol w="414239"/>
                <a:gridCol w="484055"/>
                <a:gridCol w="503931"/>
              </a:tblGrid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?</a:t>
                      </a:r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R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F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I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O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I</a:t>
                      </a:r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5446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43167" name="TextovéPole 3"/>
          <p:cNvSpPr txBox="1">
            <a:spLocks noChangeArrowheads="1"/>
          </p:cNvSpPr>
          <p:nvPr/>
        </p:nvSpPr>
        <p:spPr bwMode="auto">
          <a:xfrm>
            <a:off x="6011863" y="1268413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1. kopírka toho času</a:t>
            </a:r>
          </a:p>
        </p:txBody>
      </p:sp>
      <p:sp>
        <p:nvSpPr>
          <p:cNvPr id="43168" name="TextovéPole 5"/>
          <p:cNvSpPr txBox="1">
            <a:spLocks noChangeArrowheads="1"/>
          </p:cNvSpPr>
          <p:nvPr/>
        </p:nvSpPr>
        <p:spPr bwMode="auto">
          <a:xfrm>
            <a:off x="6011863" y="184467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Souzvuk 3 tónů</a:t>
            </a:r>
          </a:p>
        </p:txBody>
      </p:sp>
      <p:sp>
        <p:nvSpPr>
          <p:cNvPr id="43169" name="TextovéPole 7"/>
          <p:cNvSpPr txBox="1">
            <a:spLocks noChangeArrowheads="1"/>
          </p:cNvSpPr>
          <p:nvPr/>
        </p:nvSpPr>
        <p:spPr bwMode="auto">
          <a:xfrm>
            <a:off x="6011863" y="2420938"/>
            <a:ext cx="2547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3. tanec ze suity</a:t>
            </a:r>
          </a:p>
        </p:txBody>
      </p:sp>
      <p:sp>
        <p:nvSpPr>
          <p:cNvPr id="43170" name="TextovéPole 8"/>
          <p:cNvSpPr txBox="1">
            <a:spLocks noChangeArrowheads="1"/>
          </p:cNvSpPr>
          <p:nvPr/>
        </p:nvSpPr>
        <p:spPr bwMode="auto">
          <a:xfrm>
            <a:off x="6011863" y="2924175"/>
            <a:ext cx="250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4. Pekařův císař</a:t>
            </a:r>
          </a:p>
        </p:txBody>
      </p:sp>
      <p:sp>
        <p:nvSpPr>
          <p:cNvPr id="43171" name="TextovéPole 9"/>
          <p:cNvSpPr txBox="1">
            <a:spLocks noChangeArrowheads="1"/>
          </p:cNvSpPr>
          <p:nvPr/>
        </p:nvSpPr>
        <p:spPr bwMode="auto">
          <a:xfrm>
            <a:off x="6011863" y="3500438"/>
            <a:ext cx="284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„kolébka renesance“</a:t>
            </a:r>
          </a:p>
        </p:txBody>
      </p:sp>
      <p:sp>
        <p:nvSpPr>
          <p:cNvPr id="43172" name="TextovéPole 10"/>
          <p:cNvSpPr txBox="1">
            <a:spLocks noChangeArrowheads="1"/>
          </p:cNvSpPr>
          <p:nvPr/>
        </p:nvSpPr>
        <p:spPr bwMode="auto">
          <a:xfrm>
            <a:off x="6011863" y="40767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6. </a:t>
            </a:r>
            <a:r>
              <a:rPr lang="cs-CZ" dirty="0" smtClean="0">
                <a:latin typeface="Calibri" pitchFamily="34" charset="0"/>
              </a:rPr>
              <a:t>forma v renesanci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3173" name="TextovéPole 11"/>
          <p:cNvSpPr txBox="1">
            <a:spLocks noChangeArrowheads="1"/>
          </p:cNvSpPr>
          <p:nvPr/>
        </p:nvSpPr>
        <p:spPr bwMode="auto">
          <a:xfrm>
            <a:off x="6011863" y="4581525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7. Strunný hud. nástroj</a:t>
            </a:r>
          </a:p>
        </p:txBody>
      </p:sp>
      <p:sp>
        <p:nvSpPr>
          <p:cNvPr id="43174" name="TextovéPole 12"/>
          <p:cNvSpPr txBox="1">
            <a:spLocks noChangeArrowheads="1"/>
          </p:cNvSpPr>
          <p:nvPr/>
        </p:nvSpPr>
        <p:spPr bwMode="auto">
          <a:xfrm>
            <a:off x="6011863" y="5157788"/>
            <a:ext cx="274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8. Objevitel Nového světa </a:t>
            </a:r>
          </a:p>
        </p:txBody>
      </p:sp>
      <p:sp>
        <p:nvSpPr>
          <p:cNvPr id="43175" name="TextovéPole 11"/>
          <p:cNvSpPr txBox="1">
            <a:spLocks noChangeArrowheads="1"/>
          </p:cNvSpPr>
          <p:nvPr/>
        </p:nvSpPr>
        <p:spPr bwMode="auto">
          <a:xfrm>
            <a:off x="5940425" y="6308725"/>
            <a:ext cx="295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10. skladatel</a:t>
            </a:r>
          </a:p>
        </p:txBody>
      </p:sp>
      <p:sp>
        <p:nvSpPr>
          <p:cNvPr id="43176" name="TextovéPole 13"/>
          <p:cNvSpPr txBox="1">
            <a:spLocks noChangeArrowheads="1"/>
          </p:cNvSpPr>
          <p:nvPr/>
        </p:nvSpPr>
        <p:spPr bwMode="auto">
          <a:xfrm>
            <a:off x="6011863" y="5732463"/>
            <a:ext cx="3132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9. Malíř, autor Mony Lisy (křestní jméno)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1228725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8000" spc="300" dirty="0" smtClean="0">
                <a:latin typeface="Parchment" pitchFamily="66" charset="0"/>
              </a:rPr>
              <a:t/>
            </a:r>
            <a:br>
              <a:rPr lang="cs-CZ" sz="8000" spc="300" dirty="0" smtClean="0">
                <a:latin typeface="Parchment" pitchFamily="66" charset="0"/>
              </a:rPr>
            </a:br>
            <a:r>
              <a:rPr lang="cs-CZ" sz="8000" spc="300" dirty="0" smtClean="0">
                <a:latin typeface="Parchment" pitchFamily="66" charset="0"/>
              </a:rPr>
              <a:t>    B a r o k o</a:t>
            </a:r>
            <a:r>
              <a:rPr lang="cs-CZ" sz="6000" dirty="0" smtClean="0">
                <a:latin typeface="Parchment" pitchFamily="66" charset="0"/>
              </a:rPr>
              <a:t/>
            </a:r>
            <a:br>
              <a:rPr lang="cs-CZ" sz="6000" dirty="0" smtClean="0">
                <a:latin typeface="Parchment" pitchFamily="66" charset="0"/>
              </a:rPr>
            </a:br>
            <a:endParaRPr lang="cs-CZ" sz="6000" dirty="0">
              <a:latin typeface="Parchment" pitchFamily="66" charset="0"/>
            </a:endParaRPr>
          </a:p>
        </p:txBody>
      </p:sp>
      <p:pic>
        <p:nvPicPr>
          <p:cNvPr id="7" name="Zástupný symbol pro obsah 4" descr="renesan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680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993062" cy="15113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9800" spc="300" dirty="0" smtClean="0">
                <a:latin typeface="Parchment" pitchFamily="66" charset="0"/>
              </a:rPr>
              <a:t/>
            </a:r>
            <a:br>
              <a:rPr lang="cs-CZ" sz="9800" spc="300" dirty="0" smtClean="0">
                <a:latin typeface="Parchment" pitchFamily="66" charset="0"/>
              </a:rPr>
            </a:br>
            <a:r>
              <a:rPr lang="cs-CZ" sz="8800" spc="300" dirty="0" smtClean="0">
                <a:latin typeface="Parchment" pitchFamily="66" charset="0"/>
              </a:rPr>
              <a:t>Barokní hudba </a:t>
            </a:r>
            <a:r>
              <a:rPr lang="cs-CZ" sz="8800" dirty="0" smtClean="0">
                <a:latin typeface="Parchment" pitchFamily="66" charset="0"/>
              </a:rPr>
              <a:t>(1600-1750)</a:t>
            </a:r>
            <a:r>
              <a:rPr lang="cs-CZ" sz="6000" dirty="0" smtClean="0">
                <a:latin typeface="Parchment" pitchFamily="66" charset="0"/>
              </a:rPr>
              <a:t/>
            </a:r>
            <a:br>
              <a:rPr lang="cs-CZ" sz="6000" dirty="0" smtClean="0">
                <a:latin typeface="Parchment" pitchFamily="66" charset="0"/>
              </a:rPr>
            </a:br>
            <a:endParaRPr lang="cs-CZ" sz="6000" dirty="0">
              <a:latin typeface="Parchment" pitchFamily="66" charset="0"/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7992690" cy="41764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2800" dirty="0" smtClean="0"/>
              <a:t>V roce 1600 byla uvedena 1.veřejná opera </a:t>
            </a:r>
            <a:r>
              <a:rPr lang="cs-CZ" sz="2800" dirty="0" err="1" smtClean="0"/>
              <a:t>Euridice</a:t>
            </a:r>
            <a:r>
              <a:rPr lang="cs-CZ" sz="2800" dirty="0" smtClean="0"/>
              <a:t> (</a:t>
            </a:r>
            <a:r>
              <a:rPr lang="cs-CZ" sz="2800" dirty="0" err="1" smtClean="0"/>
              <a:t>J.Peri</a:t>
            </a:r>
            <a:r>
              <a:rPr lang="cs-CZ" sz="2800" dirty="0" smtClean="0"/>
              <a:t> a </a:t>
            </a:r>
            <a:r>
              <a:rPr lang="cs-CZ" sz="2800" dirty="0" err="1" smtClean="0"/>
              <a:t>J.Caccini</a:t>
            </a:r>
            <a:r>
              <a:rPr lang="cs-CZ" sz="2800" dirty="0" smtClean="0"/>
              <a:t>) v městě Florencii, zásluhou sdružení Florentská </a:t>
            </a:r>
            <a:r>
              <a:rPr lang="cs-CZ" sz="2800" dirty="0" err="1" smtClean="0"/>
              <a:t>camerata</a:t>
            </a:r>
            <a:r>
              <a:rPr lang="cs-CZ" sz="2800" dirty="0" smtClean="0"/>
              <a:t>. To </a:t>
            </a:r>
          </a:p>
          <a:p>
            <a:pPr>
              <a:defRPr/>
            </a:pPr>
            <a:r>
              <a:rPr lang="cs-CZ" sz="2800" dirty="0" smtClean="0"/>
              <a:t>usilovalo o obnovu antického dramatu a tak vznikla </a:t>
            </a:r>
            <a:r>
              <a:rPr lang="cs-CZ" sz="2800" b="1" dirty="0" smtClean="0"/>
              <a:t>OPERA</a:t>
            </a:r>
            <a:r>
              <a:rPr lang="cs-CZ" sz="2800" dirty="0" smtClean="0"/>
              <a:t> a také </a:t>
            </a:r>
            <a:r>
              <a:rPr lang="cs-CZ" sz="2800" b="1" dirty="0" smtClean="0"/>
              <a:t>homofonní styl</a:t>
            </a:r>
            <a:r>
              <a:rPr lang="cs-CZ" sz="2800" dirty="0" smtClean="0"/>
              <a:t> (melodie doprovázená akordy).</a:t>
            </a:r>
          </a:p>
          <a:p>
            <a:pPr>
              <a:defRPr/>
            </a:pPr>
            <a:r>
              <a:rPr lang="cs-CZ" sz="2800" dirty="0" smtClean="0"/>
              <a:t> V baroku je nejprve snaha o vytlačení polyfonie homofonií. Na sklonku baroka se polyfonie vrací a dovršuje epochu v díle </a:t>
            </a:r>
            <a:r>
              <a:rPr lang="cs-CZ" sz="2800" dirty="0" err="1" smtClean="0"/>
              <a:t>J.S.Bacha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993062" cy="15113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9800" spc="300" dirty="0" smtClean="0">
                <a:latin typeface="Parchment" pitchFamily="66" charset="0"/>
              </a:rPr>
              <a:t/>
            </a:r>
            <a:br>
              <a:rPr lang="cs-CZ" sz="9800" spc="300" dirty="0" smtClean="0">
                <a:latin typeface="Parchment" pitchFamily="66" charset="0"/>
              </a:rPr>
            </a:br>
            <a:r>
              <a:rPr lang="cs-CZ" sz="8800" spc="300" dirty="0" smtClean="0">
                <a:latin typeface="Parchment" pitchFamily="66" charset="0"/>
              </a:rPr>
              <a:t>Barokní hudba </a:t>
            </a:r>
            <a:r>
              <a:rPr lang="cs-CZ" sz="8800" dirty="0" smtClean="0">
                <a:latin typeface="Parchment" pitchFamily="66" charset="0"/>
              </a:rPr>
              <a:t>(1600-1750)</a:t>
            </a:r>
            <a:r>
              <a:rPr lang="cs-CZ" sz="6000" dirty="0" smtClean="0">
                <a:latin typeface="Parchment" pitchFamily="66" charset="0"/>
              </a:rPr>
              <a:t/>
            </a:r>
            <a:br>
              <a:rPr lang="cs-CZ" sz="6000" dirty="0" smtClean="0">
                <a:latin typeface="Parchment" pitchFamily="66" charset="0"/>
              </a:rPr>
            </a:br>
            <a:endParaRPr lang="cs-CZ" sz="6000" dirty="0">
              <a:latin typeface="Parchment" pitchFamily="66" charset="0"/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750" y="2205038"/>
            <a:ext cx="8064500" cy="3921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2000" u="sng" dirty="0" smtClean="0"/>
              <a:t>Formy:</a:t>
            </a:r>
            <a:endParaRPr lang="cs-CZ" sz="2000" dirty="0" smtClean="0"/>
          </a:p>
          <a:p>
            <a:pPr>
              <a:defRPr/>
            </a:pPr>
            <a:r>
              <a:rPr lang="cs-CZ" sz="2000" b="1" dirty="0" smtClean="0"/>
              <a:t>OPERA</a:t>
            </a:r>
            <a:r>
              <a:rPr lang="cs-CZ" sz="2000" dirty="0" smtClean="0"/>
              <a:t> - je dvojího druhu:</a:t>
            </a:r>
          </a:p>
          <a:p>
            <a:pPr>
              <a:defRPr/>
            </a:pPr>
            <a:r>
              <a:rPr lang="cs-CZ" sz="2000" dirty="0" smtClean="0"/>
              <a:t>1.</a:t>
            </a:r>
            <a:r>
              <a:rPr lang="cs-CZ" sz="2000" b="1" dirty="0" smtClean="0"/>
              <a:t>seria</a:t>
            </a:r>
            <a:r>
              <a:rPr lang="cs-CZ" sz="2000" dirty="0" smtClean="0"/>
              <a:t> (vážná)</a:t>
            </a:r>
          </a:p>
          <a:p>
            <a:pPr>
              <a:defRPr/>
            </a:pPr>
            <a:r>
              <a:rPr lang="cs-CZ" sz="2000" dirty="0" smtClean="0"/>
              <a:t>2.</a:t>
            </a:r>
            <a:r>
              <a:rPr lang="cs-CZ" sz="2000" b="1" dirty="0" smtClean="0"/>
              <a:t>buffa</a:t>
            </a:r>
            <a:r>
              <a:rPr lang="cs-CZ" sz="2000" dirty="0" smtClean="0"/>
              <a:t> (komická)</a:t>
            </a:r>
          </a:p>
          <a:p>
            <a:pPr>
              <a:defRPr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Arie</a:t>
            </a:r>
            <a:r>
              <a:rPr lang="cs-CZ" sz="2000" dirty="0" smtClean="0"/>
              <a:t> je duší  opery (lyrika) a </a:t>
            </a:r>
            <a:r>
              <a:rPr lang="cs-CZ" sz="2000" b="1" dirty="0" smtClean="0"/>
              <a:t>recitativ </a:t>
            </a:r>
            <a:r>
              <a:rPr lang="cs-CZ" sz="2000" dirty="0" smtClean="0"/>
              <a:t>tělem opery (epika).</a:t>
            </a:r>
            <a:endParaRPr lang="cs-CZ" sz="2000" u="sng" dirty="0" smtClean="0"/>
          </a:p>
          <a:p>
            <a:pPr>
              <a:defRPr/>
            </a:pPr>
            <a:endParaRPr lang="cs-CZ" sz="2000" u="sng" dirty="0" smtClean="0"/>
          </a:p>
          <a:p>
            <a:pPr>
              <a:defRPr/>
            </a:pPr>
            <a:r>
              <a:rPr lang="cs-CZ" sz="2000" u="sng" dirty="0" smtClean="0"/>
              <a:t>Další formy:</a:t>
            </a:r>
            <a:r>
              <a:rPr lang="cs-CZ" sz="2000" dirty="0" smtClean="0"/>
              <a:t> </a:t>
            </a:r>
            <a:r>
              <a:rPr lang="cs-CZ" sz="2000" b="1" dirty="0" err="1" smtClean="0"/>
              <a:t>Concerto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grosso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končerto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groso</a:t>
            </a:r>
            <a:r>
              <a:rPr lang="cs-CZ" sz="2000" dirty="0" smtClean="0"/>
              <a:t>), </a:t>
            </a:r>
            <a:r>
              <a:rPr lang="cs-CZ" sz="2000" b="1" dirty="0" smtClean="0"/>
              <a:t>koncert</a:t>
            </a:r>
            <a:r>
              <a:rPr lang="cs-CZ" sz="2000" dirty="0" smtClean="0"/>
              <a:t>, sonáta, oratorium, kantáta, fuga, rozvíjí se suita, počátky</a:t>
            </a:r>
            <a:r>
              <a:rPr lang="cs-CZ" sz="2000" b="1" dirty="0" smtClean="0"/>
              <a:t> baletu </a:t>
            </a:r>
            <a:r>
              <a:rPr lang="cs-CZ" sz="2000" dirty="0" smtClean="0"/>
              <a:t>ve Francii</a:t>
            </a:r>
          </a:p>
          <a:p>
            <a:pPr>
              <a:defRPr/>
            </a:pPr>
            <a:r>
              <a:rPr lang="cs-CZ" sz="2000" dirty="0" smtClean="0"/>
              <a:t>Vznikají nové </a:t>
            </a:r>
            <a:r>
              <a:rPr lang="cs-CZ" sz="2000" u="sng" dirty="0" smtClean="0"/>
              <a:t>hudební nástroje: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 </a:t>
            </a:r>
            <a:r>
              <a:rPr lang="cs-CZ" sz="2000" b="1" u="sng" dirty="0" smtClean="0"/>
              <a:t>housle, hoboj</a:t>
            </a:r>
            <a:r>
              <a:rPr lang="cs-CZ" sz="2000" dirty="0" smtClean="0"/>
              <a:t>, příčná flétna, lesní roh, fagot.</a:t>
            </a:r>
          </a:p>
          <a:p>
            <a:pPr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8800" dirty="0" smtClean="0">
                <a:latin typeface="Parchment" pitchFamily="66" charset="0"/>
              </a:rPr>
              <a:t>Skladatelé v baroku: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C. </a:t>
            </a:r>
            <a:r>
              <a:rPr lang="cs-CZ" sz="2400" b="1" dirty="0" err="1" smtClean="0"/>
              <a:t>Monteverdi</a:t>
            </a:r>
            <a:r>
              <a:rPr lang="cs-CZ" sz="2400" b="1" dirty="0" smtClean="0"/>
              <a:t> </a:t>
            </a:r>
            <a:r>
              <a:rPr lang="cs-CZ" sz="2400" dirty="0" smtClean="0"/>
              <a:t>- mše, </a:t>
            </a:r>
            <a:r>
              <a:rPr lang="cs-CZ" sz="2400" dirty="0" err="1" smtClean="0">
                <a:hlinkClick r:id="rId2" action="ppaction://hlinkfile"/>
              </a:rPr>
              <a:t>Orfeo</a:t>
            </a:r>
            <a:r>
              <a:rPr lang="cs-CZ" sz="2400" dirty="0" smtClean="0"/>
              <a:t> (opera), Mariánské nešpory</a:t>
            </a:r>
          </a:p>
          <a:p>
            <a:pPr>
              <a:defRPr/>
            </a:pPr>
            <a:r>
              <a:rPr lang="cs-CZ" sz="2400" b="1" dirty="0" err="1" smtClean="0"/>
              <a:t>A</a:t>
            </a:r>
            <a:r>
              <a:rPr lang="cs-CZ" sz="2400" b="1" dirty="0" smtClean="0"/>
              <a:t>.</a:t>
            </a:r>
            <a:r>
              <a:rPr lang="cs-CZ" sz="2400" b="1" dirty="0" err="1" smtClean="0"/>
              <a:t>Vivaldi</a:t>
            </a:r>
            <a:r>
              <a:rPr lang="cs-CZ" sz="2400" b="1" dirty="0" smtClean="0"/>
              <a:t> </a:t>
            </a:r>
            <a:r>
              <a:rPr lang="cs-CZ" sz="2400" dirty="0" smtClean="0"/>
              <a:t>- opery, koncerty - např. Čtvero ročních dob</a:t>
            </a:r>
          </a:p>
          <a:p>
            <a:pPr>
              <a:defRPr/>
            </a:pPr>
            <a:r>
              <a:rPr lang="cs-CZ" sz="2400" b="1" dirty="0" err="1" smtClean="0"/>
              <a:t>A</a:t>
            </a:r>
            <a:r>
              <a:rPr lang="cs-CZ" sz="2400" b="1" dirty="0" smtClean="0"/>
              <a:t>.</a:t>
            </a:r>
            <a:r>
              <a:rPr lang="cs-CZ" sz="2400" b="1" dirty="0" err="1" smtClean="0"/>
              <a:t>Corelli</a:t>
            </a:r>
            <a:r>
              <a:rPr lang="cs-CZ" sz="2400" dirty="0" smtClean="0"/>
              <a:t> - „otcem“ triové sonáty pro housle</a:t>
            </a:r>
          </a:p>
          <a:p>
            <a:pPr>
              <a:defRPr/>
            </a:pPr>
            <a:r>
              <a:rPr lang="cs-CZ" sz="2400" b="1" dirty="0" err="1" smtClean="0"/>
              <a:t>J.B.Lully</a:t>
            </a:r>
            <a:r>
              <a:rPr lang="cs-CZ" sz="2400" dirty="0" smtClean="0"/>
              <a:t> - psal Lyrické tragédie a Komické balety pro francouzského krále Ludvíka XIV.</a:t>
            </a:r>
          </a:p>
          <a:p>
            <a:pPr>
              <a:defRPr/>
            </a:pPr>
            <a:r>
              <a:rPr lang="cs-CZ" sz="2400" b="1" dirty="0" err="1" smtClean="0"/>
              <a:t>H.Purcell</a:t>
            </a:r>
            <a:r>
              <a:rPr lang="cs-CZ" sz="2400" b="1" dirty="0" smtClean="0"/>
              <a:t> </a:t>
            </a:r>
            <a:r>
              <a:rPr lang="cs-CZ" sz="2400" dirty="0" smtClean="0"/>
              <a:t> - opery Král Artuš, Indiánská královna, </a:t>
            </a:r>
            <a:r>
              <a:rPr lang="cs-CZ" sz="2400" dirty="0" err="1" smtClean="0">
                <a:hlinkClick r:id="rId3" action="ppaction://hlinkfile"/>
              </a:rPr>
              <a:t>Fairy</a:t>
            </a:r>
            <a:r>
              <a:rPr lang="cs-CZ" sz="2400" dirty="0" smtClean="0">
                <a:hlinkClick r:id="rId3" action="ppaction://hlinkfile"/>
              </a:rPr>
              <a:t> </a:t>
            </a:r>
            <a:r>
              <a:rPr lang="cs-CZ" sz="2400" dirty="0" err="1" smtClean="0">
                <a:hlinkClick r:id="rId3" action="ppaction://hlinkfile"/>
              </a:rPr>
              <a:t>Queen</a:t>
            </a:r>
            <a:endParaRPr lang="cs-CZ" sz="2400" dirty="0" smtClean="0"/>
          </a:p>
          <a:p>
            <a:pPr>
              <a:defRPr/>
            </a:pPr>
            <a:r>
              <a:rPr lang="cs-CZ" sz="2400" b="1" dirty="0" err="1" smtClean="0"/>
              <a:t>G</a:t>
            </a:r>
            <a:r>
              <a:rPr lang="cs-CZ" sz="2400" b="1" dirty="0" smtClean="0"/>
              <a:t>.</a:t>
            </a:r>
            <a:r>
              <a:rPr lang="cs-CZ" sz="2400" b="1" dirty="0" err="1" smtClean="0"/>
              <a:t>F.Händel</a:t>
            </a:r>
            <a:r>
              <a:rPr lang="cs-CZ" sz="2400" dirty="0" smtClean="0"/>
              <a:t> – opery Xerxes, </a:t>
            </a:r>
            <a:r>
              <a:rPr lang="cs-CZ" sz="2400" dirty="0" err="1" smtClean="0"/>
              <a:t>Rinaldo</a:t>
            </a:r>
            <a:r>
              <a:rPr lang="cs-CZ" sz="2400" dirty="0" smtClean="0"/>
              <a:t>, oratorium Mesiáš, Vodní hudba</a:t>
            </a:r>
          </a:p>
          <a:p>
            <a:pPr>
              <a:defRPr/>
            </a:pPr>
            <a:r>
              <a:rPr lang="cs-CZ" sz="2400" b="1" dirty="0" err="1" smtClean="0"/>
              <a:t>J.S.Bach</a:t>
            </a:r>
            <a:r>
              <a:rPr lang="cs-CZ" sz="2400" dirty="0" smtClean="0"/>
              <a:t> – Mše H moll, Braniborské koncerty,</a:t>
            </a:r>
          </a:p>
          <a:p>
            <a:pPr>
              <a:buFont typeface="Arial" charset="0"/>
              <a:buNone/>
              <a:defRPr/>
            </a:pPr>
            <a:r>
              <a:rPr lang="cs-CZ" sz="2400" dirty="0" smtClean="0"/>
              <a:t>      </a:t>
            </a:r>
            <a:r>
              <a:rPr lang="cs-CZ" sz="2400" dirty="0" smtClean="0">
                <a:hlinkClick r:id="rId4" action="ppaction://hlinkfile"/>
              </a:rPr>
              <a:t>kantáty </a:t>
            </a:r>
            <a:r>
              <a:rPr lang="cs-CZ" sz="2400" dirty="0" smtClean="0"/>
              <a:t>- Lovecká, Kávová, preludia a fugy (např. </a:t>
            </a:r>
            <a:r>
              <a:rPr lang="cs-CZ" sz="2400" dirty="0" err="1" smtClean="0"/>
              <a:t>Dmoll</a:t>
            </a:r>
            <a:r>
              <a:rPr lang="cs-CZ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8800" dirty="0" err="1" smtClean="0">
                <a:latin typeface="Parchment" pitchFamily="66" charset="0"/>
              </a:rPr>
              <a:t>Czechy</a:t>
            </a:r>
            <a:r>
              <a:rPr lang="cs-CZ" sz="8800" dirty="0" smtClean="0">
                <a:latin typeface="Parchment" pitchFamily="66" charset="0"/>
              </a:rPr>
              <a:t> a Morava v baroku : </a:t>
            </a:r>
            <a:endParaRPr lang="cs-CZ" sz="8800" dirty="0">
              <a:latin typeface="Brush Script MT" pitchFamily="66" charset="0"/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u="sng" dirty="0" smtClean="0"/>
              <a:t>Adam Michna </a:t>
            </a:r>
            <a:r>
              <a:rPr lang="cs-CZ" dirty="0" smtClean="0"/>
              <a:t>– Loutna Česká, Mariánská muzika, </a:t>
            </a:r>
            <a:r>
              <a:rPr lang="cs-CZ" dirty="0" err="1" smtClean="0"/>
              <a:t>Svatoroční</a:t>
            </a:r>
            <a:r>
              <a:rPr lang="cs-CZ" dirty="0" smtClean="0"/>
              <a:t> muzika, píseň Chtíc aby spal</a:t>
            </a:r>
          </a:p>
          <a:p>
            <a:pPr>
              <a:defRPr/>
            </a:pPr>
            <a:r>
              <a:rPr lang="cs-CZ" u="sng" dirty="0" smtClean="0"/>
              <a:t>Jan </a:t>
            </a:r>
            <a:r>
              <a:rPr lang="cs-CZ" u="sng" dirty="0" err="1" smtClean="0"/>
              <a:t>Dismas</a:t>
            </a:r>
            <a:r>
              <a:rPr lang="cs-CZ" u="sng" dirty="0" smtClean="0"/>
              <a:t> Zelenka </a:t>
            </a:r>
            <a:r>
              <a:rPr lang="cs-CZ" dirty="0" smtClean="0"/>
              <a:t>– tzv. „český </a:t>
            </a:r>
            <a:r>
              <a:rPr lang="cs-CZ" dirty="0" err="1" smtClean="0"/>
              <a:t>Bach</a:t>
            </a:r>
            <a:r>
              <a:rPr lang="cs-CZ" dirty="0" smtClean="0"/>
              <a:t>“</a:t>
            </a:r>
          </a:p>
          <a:p>
            <a:pPr>
              <a:defRPr/>
            </a:pPr>
            <a:r>
              <a:rPr lang="cs-CZ" dirty="0" smtClean="0"/>
              <a:t>Bronzový had, Nářek Jeremiáše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u="sng" dirty="0" smtClean="0"/>
              <a:t>Pavel Josef </a:t>
            </a:r>
            <a:r>
              <a:rPr lang="cs-CZ" u="sng" dirty="0" err="1" smtClean="0"/>
              <a:t>Vejvanovský</a:t>
            </a:r>
            <a:r>
              <a:rPr lang="cs-CZ" u="sng" dirty="0" smtClean="0"/>
              <a:t> </a:t>
            </a:r>
            <a:r>
              <a:rPr lang="cs-CZ" dirty="0" smtClean="0"/>
              <a:t>– psal hlavně pro žestě,  Svatodušní sonáta, působil v Kroměříži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53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Křížovka - chronologie dějin hudby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607268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  <a:gridCol w="506057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Ě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L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V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T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V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E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Z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T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V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U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7290" name="TextovéPole 3"/>
          <p:cNvSpPr txBox="1">
            <a:spLocks noChangeArrowheads="1"/>
          </p:cNvSpPr>
          <p:nvPr/>
        </p:nvSpPr>
        <p:spPr bwMode="auto">
          <a:xfrm>
            <a:off x="6875463" y="1196975"/>
            <a:ext cx="196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1. Místo pro diváky</a:t>
            </a:r>
          </a:p>
        </p:txBody>
      </p:sp>
      <p:sp>
        <p:nvSpPr>
          <p:cNvPr id="7291" name="TextovéPole 5"/>
          <p:cNvSpPr txBox="1">
            <a:spLocks noChangeArrowheads="1"/>
          </p:cNvSpPr>
          <p:nvPr/>
        </p:nvSpPr>
        <p:spPr bwMode="auto">
          <a:xfrm>
            <a:off x="6875463" y="1844675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Hudební nástroj</a:t>
            </a:r>
          </a:p>
        </p:txBody>
      </p:sp>
      <p:sp>
        <p:nvSpPr>
          <p:cNvPr id="7292" name="TextovéPole 7"/>
          <p:cNvSpPr txBox="1">
            <a:spLocks noChangeArrowheads="1"/>
          </p:cNvSpPr>
          <p:nvPr/>
        </p:nvSpPr>
        <p:spPr bwMode="auto">
          <a:xfrm>
            <a:off x="6875463" y="2420938"/>
            <a:ext cx="189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3. Působiště herce</a:t>
            </a:r>
          </a:p>
        </p:txBody>
      </p:sp>
      <p:sp>
        <p:nvSpPr>
          <p:cNvPr id="7293" name="TextovéPole 8"/>
          <p:cNvSpPr txBox="1">
            <a:spLocks noChangeArrowheads="1"/>
          </p:cNvSpPr>
          <p:nvPr/>
        </p:nvSpPr>
        <p:spPr bwMode="auto">
          <a:xfrm>
            <a:off x="6875463" y="2997200"/>
            <a:ext cx="1481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4. Doba rytířů</a:t>
            </a:r>
          </a:p>
        </p:txBody>
      </p:sp>
      <p:sp>
        <p:nvSpPr>
          <p:cNvPr id="7294" name="TextovéPole 9"/>
          <p:cNvSpPr txBox="1">
            <a:spLocks noChangeArrowheads="1"/>
          </p:cNvSpPr>
          <p:nvPr/>
        </p:nvSpPr>
        <p:spPr bwMode="auto">
          <a:xfrm>
            <a:off x="6875463" y="3573463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5</a:t>
            </a:r>
            <a:r>
              <a:rPr lang="cs-CZ" dirty="0" smtClean="0">
                <a:latin typeface="Calibri" pitchFamily="34" charset="0"/>
              </a:rPr>
              <a:t>. Kniha knih</a:t>
            </a:r>
          </a:p>
          <a:p>
            <a:r>
              <a:rPr lang="cs-CZ" dirty="0" smtClean="0">
                <a:latin typeface="Calibri" pitchFamily="34" charset="0"/>
              </a:rPr>
              <a:t>    /hudební </a:t>
            </a:r>
            <a:r>
              <a:rPr lang="cs-CZ" dirty="0">
                <a:latin typeface="Calibri" pitchFamily="34" charset="0"/>
              </a:rPr>
              <a:t>styl </a:t>
            </a:r>
          </a:p>
        </p:txBody>
      </p:sp>
      <p:sp>
        <p:nvSpPr>
          <p:cNvPr id="7295" name="TextovéPole 10"/>
          <p:cNvSpPr txBox="1">
            <a:spLocks noChangeArrowheads="1"/>
          </p:cNvSpPr>
          <p:nvPr/>
        </p:nvSpPr>
        <p:spPr bwMode="auto">
          <a:xfrm>
            <a:off x="6875463" y="4221163"/>
            <a:ext cx="187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6. </a:t>
            </a:r>
            <a:r>
              <a:rPr lang="cs-CZ" dirty="0" smtClean="0">
                <a:latin typeface="Calibri" pitchFamily="34" charset="0"/>
              </a:rPr>
              <a:t>Pátý interval</a:t>
            </a:r>
          </a:p>
          <a:p>
            <a:r>
              <a:rPr lang="cs-CZ" dirty="0" smtClean="0">
                <a:latin typeface="Calibri" pitchFamily="34" charset="0"/>
              </a:rPr>
              <a:t>     /obrázek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296" name="TextovéPole 11"/>
          <p:cNvSpPr txBox="1">
            <a:spLocks noChangeArrowheads="1"/>
          </p:cNvSpPr>
          <p:nvPr/>
        </p:nvSpPr>
        <p:spPr bwMode="auto">
          <a:xfrm>
            <a:off x="6875463" y="4797425"/>
            <a:ext cx="2039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7. Co dělá pěvkyně/</a:t>
            </a:r>
          </a:p>
          <a:p>
            <a:r>
              <a:rPr lang="cs-CZ">
                <a:latin typeface="Calibri" pitchFamily="34" charset="0"/>
              </a:rPr>
              <a:t>hudební písmo </a:t>
            </a:r>
          </a:p>
        </p:txBody>
      </p:sp>
      <p:sp>
        <p:nvSpPr>
          <p:cNvPr id="7297" name="TextovéPole 12"/>
          <p:cNvSpPr txBox="1">
            <a:spLocks noChangeArrowheads="1"/>
          </p:cNvSpPr>
          <p:nvPr/>
        </p:nvSpPr>
        <p:spPr bwMode="auto">
          <a:xfrm>
            <a:off x="6875463" y="5445125"/>
            <a:ext cx="188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8. Hudební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53413" cy="11080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600" dirty="0" err="1">
                <a:latin typeface="Parchment" pitchFamily="66" charset="0"/>
              </a:rPr>
              <a:t>Krízovka</a:t>
            </a:r>
            <a:r>
              <a:rPr lang="cs-CZ" sz="6600" dirty="0">
                <a:latin typeface="Parchment" pitchFamily="66" charset="0"/>
              </a:rPr>
              <a:t> - Baroko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5520620" cy="5283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  <a:gridCol w="552062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?</a:t>
                      </a:r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54387" name="TextovéPole 3"/>
          <p:cNvSpPr txBox="1">
            <a:spLocks noChangeArrowheads="1"/>
          </p:cNvSpPr>
          <p:nvPr/>
        </p:nvSpPr>
        <p:spPr bwMode="auto">
          <a:xfrm>
            <a:off x="6875463" y="1196975"/>
            <a:ext cx="146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1. místo vlasů</a:t>
            </a:r>
          </a:p>
        </p:txBody>
      </p:sp>
      <p:sp>
        <p:nvSpPr>
          <p:cNvPr id="54388" name="TextovéPole 5"/>
          <p:cNvSpPr txBox="1">
            <a:spLocks noChangeArrowheads="1"/>
          </p:cNvSpPr>
          <p:nvPr/>
        </p:nvSpPr>
        <p:spPr bwMode="auto">
          <a:xfrm>
            <a:off x="6875463" y="177323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duše opery</a:t>
            </a:r>
          </a:p>
        </p:txBody>
      </p:sp>
      <p:sp>
        <p:nvSpPr>
          <p:cNvPr id="54389" name="TextovéPole 7"/>
          <p:cNvSpPr txBox="1">
            <a:spLocks noChangeArrowheads="1"/>
          </p:cNvSpPr>
          <p:nvPr/>
        </p:nvSpPr>
        <p:spPr bwMode="auto">
          <a:xfrm>
            <a:off x="6875463" y="227647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3. předchůdce houslí-</a:t>
            </a:r>
          </a:p>
          <a:p>
            <a:r>
              <a:rPr lang="cs-CZ">
                <a:latin typeface="Calibri" pitchFamily="34" charset="0"/>
              </a:rPr>
              <a:t>da gamba, da braccio</a:t>
            </a:r>
          </a:p>
        </p:txBody>
      </p:sp>
      <p:sp>
        <p:nvSpPr>
          <p:cNvPr id="54390" name="TextovéPole 8"/>
          <p:cNvSpPr txBox="1">
            <a:spLocks noChangeArrowheads="1"/>
          </p:cNvSpPr>
          <p:nvPr/>
        </p:nvSpPr>
        <p:spPr bwMode="auto">
          <a:xfrm>
            <a:off x="6875463" y="2997200"/>
            <a:ext cx="1576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4. Sídlo šlechty</a:t>
            </a:r>
          </a:p>
        </p:txBody>
      </p:sp>
      <p:sp>
        <p:nvSpPr>
          <p:cNvPr id="54391" name="TextovéPole 9"/>
          <p:cNvSpPr txBox="1">
            <a:spLocks noChangeArrowheads="1"/>
          </p:cNvSpPr>
          <p:nvPr/>
        </p:nvSpPr>
        <p:spPr bwMode="auto">
          <a:xfrm>
            <a:off x="6875463" y="350043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vážná opera</a:t>
            </a:r>
          </a:p>
        </p:txBody>
      </p:sp>
      <p:sp>
        <p:nvSpPr>
          <p:cNvPr id="54392" name="TextovéPole 10"/>
          <p:cNvSpPr txBox="1">
            <a:spLocks noChangeArrowheads="1"/>
          </p:cNvSpPr>
          <p:nvPr/>
        </p:nvSpPr>
        <p:spPr bwMode="auto">
          <a:xfrm>
            <a:off x="6875463" y="4149725"/>
            <a:ext cx="187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6. autor oratoria Mesiáš</a:t>
            </a:r>
          </a:p>
        </p:txBody>
      </p:sp>
      <p:sp>
        <p:nvSpPr>
          <p:cNvPr id="54393" name="TextovéPole 11"/>
          <p:cNvSpPr txBox="1">
            <a:spLocks noChangeArrowheads="1"/>
          </p:cNvSpPr>
          <p:nvPr/>
        </p:nvSpPr>
        <p:spPr bwMode="auto">
          <a:xfrm>
            <a:off x="6875463" y="4797425"/>
            <a:ext cx="153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7. hud. nástroj</a:t>
            </a:r>
          </a:p>
        </p:txBody>
      </p:sp>
      <p:sp>
        <p:nvSpPr>
          <p:cNvPr id="54394" name="TextovéPole 12"/>
          <p:cNvSpPr txBox="1">
            <a:spLocks noChangeArrowheads="1"/>
          </p:cNvSpPr>
          <p:nvPr/>
        </p:nvSpPr>
        <p:spPr bwMode="auto">
          <a:xfrm>
            <a:off x="6875463" y="5373688"/>
            <a:ext cx="188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8. „český Bach“</a:t>
            </a:r>
          </a:p>
        </p:txBody>
      </p:sp>
      <p:sp>
        <p:nvSpPr>
          <p:cNvPr id="54395" name="TextovéPole 11"/>
          <p:cNvSpPr txBox="1">
            <a:spLocks noChangeArrowheads="1"/>
          </p:cNvSpPr>
          <p:nvPr/>
        </p:nvSpPr>
        <p:spPr bwMode="auto">
          <a:xfrm>
            <a:off x="6875463" y="5949950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9. autor 4 ročních dob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latin typeface="Lucida Calligraphy" pitchFamily="66" charset="0"/>
              </a:rPr>
              <a:t>Klasicismus</a:t>
            </a:r>
            <a:endParaRPr lang="cs-CZ" dirty="0"/>
          </a:p>
        </p:txBody>
      </p:sp>
      <p:pic>
        <p:nvPicPr>
          <p:cNvPr id="58371" name="Zástupný symbol pro obsah 7" descr="Malování_kreslení_klasicis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8135938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latin typeface="Lucida Calligraphy" pitchFamily="66" charset="0"/>
              </a:rPr>
              <a:t>Klasicismus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2800" dirty="0" smtClean="0"/>
              <a:t>Vznik od roku 1720 v Rakousku a Německu. Velký podíl na vzniku klasicismu a sonátové formy měli čeští skladatelé v zahraničí:</a:t>
            </a:r>
          </a:p>
          <a:p>
            <a:pPr>
              <a:defRPr/>
            </a:pPr>
            <a:r>
              <a:rPr lang="cs-CZ" sz="2800" dirty="0" smtClean="0"/>
              <a:t>J. V. </a:t>
            </a:r>
            <a:r>
              <a:rPr lang="cs-CZ" sz="2800" dirty="0" err="1" smtClean="0"/>
              <a:t>Stamic</a:t>
            </a:r>
            <a:r>
              <a:rPr lang="cs-CZ" sz="2800" dirty="0" smtClean="0"/>
              <a:t>, F. X. Richter (tzv. </a:t>
            </a:r>
            <a:r>
              <a:rPr lang="cs-CZ" sz="2800" dirty="0" err="1" smtClean="0"/>
              <a:t>mennheimská</a:t>
            </a:r>
            <a:r>
              <a:rPr lang="cs-CZ" sz="2800" dirty="0" smtClean="0"/>
              <a:t> škola)</a:t>
            </a:r>
          </a:p>
          <a:p>
            <a:pPr>
              <a:defRPr/>
            </a:pPr>
            <a:r>
              <a:rPr lang="cs-CZ" sz="2800" dirty="0" smtClean="0"/>
              <a:t>J. A. Benda (tzv. berlínská škola)</a:t>
            </a:r>
          </a:p>
          <a:p>
            <a:pPr>
              <a:defRPr/>
            </a:pPr>
            <a:r>
              <a:rPr lang="cs-CZ" sz="2800" dirty="0" smtClean="0"/>
              <a:t>Náš nejslavnější  skladatel klasicismu byl</a:t>
            </a:r>
          </a:p>
          <a:p>
            <a:pPr>
              <a:buFont typeface="Arial" charset="0"/>
              <a:buNone/>
              <a:defRPr/>
            </a:pPr>
            <a:r>
              <a:rPr lang="cs-CZ" sz="2800" dirty="0" smtClean="0"/>
              <a:t>    </a:t>
            </a:r>
            <a:r>
              <a:rPr lang="cs-CZ" sz="2800" u="sng" dirty="0" smtClean="0"/>
              <a:t>Josef Mysliveček ,</a:t>
            </a:r>
            <a:r>
              <a:rPr lang="cs-CZ" sz="2800" dirty="0" smtClean="0"/>
              <a:t>působil v Itálii, kde mu říkali “božský Čech“, psal </a:t>
            </a:r>
            <a:r>
              <a:rPr lang="cs-CZ" sz="2800" dirty="0" err="1" smtClean="0"/>
              <a:t>hl.opery</a:t>
            </a:r>
            <a:r>
              <a:rPr lang="cs-CZ" sz="2800" dirty="0" smtClean="0"/>
              <a:t>, např. </a:t>
            </a:r>
            <a:r>
              <a:rPr lang="cs-CZ" sz="2800" dirty="0" err="1" smtClean="0"/>
              <a:t>Bellerofonte</a:t>
            </a: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ve Francii působil  </a:t>
            </a:r>
            <a:r>
              <a:rPr lang="cs-CZ" sz="2800" u="sng" dirty="0" smtClean="0"/>
              <a:t>Ant. </a:t>
            </a:r>
            <a:r>
              <a:rPr lang="cs-CZ" sz="2800" u="sng" dirty="0" err="1" smtClean="0"/>
              <a:t>Rejcha</a:t>
            </a:r>
            <a:r>
              <a:rPr lang="cs-CZ" sz="2800" u="sng" dirty="0" smtClean="0"/>
              <a:t>.</a:t>
            </a:r>
            <a:endParaRPr lang="cs-CZ" sz="2800" dirty="0" smtClean="0"/>
          </a:p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611188" y="844550"/>
            <a:ext cx="7921625" cy="4986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cs-CZ" sz="2000" b="1" u="sng" dirty="0">
                <a:cs typeface="Times New Roman" pitchFamily="18" charset="0"/>
              </a:rPr>
              <a:t>1.vídeňská škola:</a:t>
            </a:r>
          </a:p>
          <a:p>
            <a:pPr eaLnBrk="0" hangingPunct="0">
              <a:defRPr/>
            </a:pPr>
            <a:endParaRPr lang="cs-CZ" sz="2000" dirty="0"/>
          </a:p>
          <a:p>
            <a:pPr eaLnBrk="0" hangingPunct="0">
              <a:defRPr/>
            </a:pPr>
            <a:r>
              <a:rPr lang="cs-CZ" sz="2000" u="sng" dirty="0" err="1">
                <a:cs typeface="Times New Roman" pitchFamily="18" charset="0"/>
              </a:rPr>
              <a:t>Joseph</a:t>
            </a:r>
            <a:r>
              <a:rPr lang="cs-CZ" sz="2000" u="sng" dirty="0">
                <a:cs typeface="Times New Roman" pitchFamily="18" charset="0"/>
              </a:rPr>
              <a:t> Haydn </a:t>
            </a:r>
            <a:r>
              <a:rPr lang="cs-CZ" sz="2000" dirty="0"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cs-CZ" sz="2000" dirty="0">
                <a:cs typeface="Times New Roman" pitchFamily="18" charset="0"/>
              </a:rPr>
              <a:t>-  „Otec klarinetového kvarteta“</a:t>
            </a:r>
          </a:p>
          <a:p>
            <a:pPr eaLnBrk="0" hangingPunct="0">
              <a:defRPr/>
            </a:pPr>
            <a:r>
              <a:rPr lang="cs-CZ" sz="2000" dirty="0">
                <a:cs typeface="Times New Roman" pitchFamily="18" charset="0"/>
              </a:rPr>
              <a:t>Dílo: S úderem kotlů, Stvoření </a:t>
            </a:r>
            <a:r>
              <a:rPr lang="cs-CZ" sz="2000" dirty="0" smtClean="0">
                <a:cs typeface="Times New Roman" pitchFamily="18" charset="0"/>
              </a:rPr>
              <a:t>světa</a:t>
            </a:r>
            <a:endParaRPr lang="cs-CZ" sz="2000" dirty="0">
              <a:cs typeface="Times New Roman" pitchFamily="18" charset="0"/>
            </a:endParaRPr>
          </a:p>
          <a:p>
            <a:pPr eaLnBrk="0" hangingPunct="0">
              <a:defRPr/>
            </a:pPr>
            <a:endParaRPr lang="cs-CZ" sz="2000" dirty="0"/>
          </a:p>
          <a:p>
            <a:pPr eaLnBrk="0" hangingPunct="0">
              <a:defRPr/>
            </a:pPr>
            <a:r>
              <a:rPr lang="cs-CZ" sz="2000" u="sng" dirty="0">
                <a:cs typeface="Times New Roman" pitchFamily="18" charset="0"/>
              </a:rPr>
              <a:t>Wolfgang Amadeus Mozart </a:t>
            </a:r>
          </a:p>
          <a:p>
            <a:pPr eaLnBrk="0" hangingPunct="0">
              <a:buFontTx/>
              <a:buChar char="-"/>
              <a:defRPr/>
            </a:pPr>
            <a:r>
              <a:rPr lang="cs-CZ" sz="2000" dirty="0">
                <a:cs typeface="Times New Roman" pitchFamily="18" charset="0"/>
              </a:rPr>
              <a:t> nejslavnější jsou jeho opery: Don </a:t>
            </a:r>
            <a:r>
              <a:rPr lang="cs-CZ" sz="2000" dirty="0" err="1">
                <a:cs typeface="Times New Roman" pitchFamily="18" charset="0"/>
              </a:rPr>
              <a:t>Giovanni</a:t>
            </a:r>
            <a:r>
              <a:rPr lang="cs-CZ" sz="2000" dirty="0">
                <a:cs typeface="Times New Roman" pitchFamily="18" charset="0"/>
              </a:rPr>
              <a:t>, </a:t>
            </a:r>
            <a:r>
              <a:rPr lang="cs-CZ" sz="2000" dirty="0" err="1">
                <a:cs typeface="Times New Roman" pitchFamily="18" charset="0"/>
              </a:rPr>
              <a:t>Figarova</a:t>
            </a:r>
            <a:r>
              <a:rPr lang="cs-CZ" sz="2000" dirty="0">
                <a:cs typeface="Times New Roman" pitchFamily="18" charset="0"/>
              </a:rPr>
              <a:t> svatba, Kouzelná flétna, Cosi </a:t>
            </a:r>
            <a:r>
              <a:rPr lang="cs-CZ" sz="2000" dirty="0" err="1">
                <a:cs typeface="Times New Roman" pitchFamily="18" charset="0"/>
              </a:rPr>
              <a:t>fan</a:t>
            </a:r>
            <a:r>
              <a:rPr lang="cs-CZ" sz="2000" dirty="0">
                <a:cs typeface="Times New Roman" pitchFamily="18" charset="0"/>
              </a:rPr>
              <a:t> </a:t>
            </a:r>
            <a:r>
              <a:rPr lang="cs-CZ" sz="2000" dirty="0" err="1">
                <a:cs typeface="Times New Roman" pitchFamily="18" charset="0"/>
              </a:rPr>
              <a:t>tute</a:t>
            </a:r>
            <a:r>
              <a:rPr lang="cs-CZ" sz="2000" dirty="0">
                <a:cs typeface="Times New Roman" pitchFamily="18" charset="0"/>
              </a:rPr>
              <a:t>, </a:t>
            </a:r>
            <a:r>
              <a:rPr lang="cs-CZ" sz="2000" dirty="0">
                <a:cs typeface="Times New Roman" pitchFamily="18" charset="0"/>
                <a:hlinkClick r:id="rId2" action="ppaction://hlinkfile"/>
              </a:rPr>
              <a:t>Únos ze Serailu</a:t>
            </a:r>
            <a:r>
              <a:rPr lang="cs-CZ" sz="2000" dirty="0">
                <a:cs typeface="Times New Roman" pitchFamily="18" charset="0"/>
              </a:rPr>
              <a:t>, mše </a:t>
            </a:r>
            <a:r>
              <a:rPr lang="cs-CZ" sz="2000" dirty="0" err="1">
                <a:cs typeface="Times New Roman" pitchFamily="18" charset="0"/>
              </a:rPr>
              <a:t>Requiem</a:t>
            </a:r>
            <a:r>
              <a:rPr lang="cs-CZ" sz="2000" dirty="0">
                <a:cs typeface="Times New Roman" pitchFamily="18" charset="0"/>
              </a:rPr>
              <a:t>, Korunovační mše, Malá noční hudba</a:t>
            </a:r>
          </a:p>
          <a:p>
            <a:pPr eaLnBrk="0" hangingPunct="0">
              <a:defRPr/>
            </a:pPr>
            <a:endParaRPr lang="cs-CZ" sz="2000" dirty="0"/>
          </a:p>
          <a:p>
            <a:pPr eaLnBrk="0" hangingPunct="0">
              <a:defRPr/>
            </a:pPr>
            <a:r>
              <a:rPr lang="cs-CZ" sz="2000" u="sng" dirty="0" err="1">
                <a:cs typeface="Times New Roman" pitchFamily="18" charset="0"/>
              </a:rPr>
              <a:t>Ludwig</a:t>
            </a:r>
            <a:r>
              <a:rPr lang="cs-CZ" sz="2000" u="sng" dirty="0">
                <a:cs typeface="Times New Roman" pitchFamily="18" charset="0"/>
              </a:rPr>
              <a:t> van Beethoven </a:t>
            </a:r>
          </a:p>
          <a:p>
            <a:pPr eaLnBrk="0" hangingPunct="0">
              <a:defRPr/>
            </a:pPr>
            <a:r>
              <a:rPr lang="cs-CZ" sz="2000" dirty="0">
                <a:cs typeface="Times New Roman" pitchFamily="18" charset="0"/>
              </a:rPr>
              <a:t> – symfonik na pomezí klasicismu a romantismu:</a:t>
            </a:r>
            <a:endParaRPr lang="cs-CZ" sz="2000" dirty="0"/>
          </a:p>
          <a:p>
            <a:pPr eaLnBrk="0" hangingPunct="0">
              <a:defRPr/>
            </a:pPr>
            <a:r>
              <a:rPr lang="cs-CZ" sz="2000" dirty="0">
                <a:cs typeface="Times New Roman" pitchFamily="18" charset="0"/>
              </a:rPr>
              <a:t>9.symfonií (Pastorální, </a:t>
            </a:r>
            <a:r>
              <a:rPr lang="cs-CZ" sz="2000" dirty="0" err="1">
                <a:cs typeface="Times New Roman" pitchFamily="18" charset="0"/>
              </a:rPr>
              <a:t>Eroica</a:t>
            </a:r>
            <a:r>
              <a:rPr lang="cs-CZ" sz="2000" dirty="0">
                <a:cs typeface="Times New Roman" pitchFamily="18" charset="0"/>
              </a:rPr>
              <a:t>, Osudová), opera </a:t>
            </a:r>
            <a:r>
              <a:rPr lang="cs-CZ" sz="2000" dirty="0" err="1">
                <a:cs typeface="Times New Roman" pitchFamily="18" charset="0"/>
              </a:rPr>
              <a:t>Fidelio</a:t>
            </a:r>
            <a:r>
              <a:rPr lang="cs-CZ" sz="2000" dirty="0">
                <a:cs typeface="Times New Roman" pitchFamily="18" charset="0"/>
              </a:rPr>
              <a:t>,</a:t>
            </a:r>
          </a:p>
          <a:p>
            <a:pPr eaLnBrk="0" hangingPunct="0">
              <a:defRPr/>
            </a:pPr>
            <a:r>
              <a:rPr lang="cs-CZ" sz="2000" dirty="0">
                <a:cs typeface="Times New Roman" pitchFamily="18" charset="0"/>
              </a:rPr>
              <a:t> mše </a:t>
            </a:r>
            <a:r>
              <a:rPr lang="cs-CZ" sz="2000" dirty="0" err="1">
                <a:cs typeface="Times New Roman" pitchFamily="18" charset="0"/>
              </a:rPr>
              <a:t>Missa</a:t>
            </a:r>
            <a:r>
              <a:rPr lang="cs-CZ" sz="2000" dirty="0">
                <a:cs typeface="Times New Roman" pitchFamily="18" charset="0"/>
              </a:rPr>
              <a:t> </a:t>
            </a:r>
            <a:r>
              <a:rPr lang="cs-CZ" sz="2000" dirty="0" err="1">
                <a:cs typeface="Times New Roman" pitchFamily="18" charset="0"/>
              </a:rPr>
              <a:t>Solemis</a:t>
            </a:r>
            <a:endParaRPr lang="cs-CZ" sz="2000" dirty="0"/>
          </a:p>
          <a:p>
            <a:pPr eaLnBrk="0" hangingPunct="0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"/>
          <p:cNvSpPr>
            <a:spLocks noChangeArrowheads="1"/>
          </p:cNvSpPr>
          <p:nvPr/>
        </p:nvSpPr>
        <p:spPr bwMode="auto">
          <a:xfrm>
            <a:off x="755650" y="333375"/>
            <a:ext cx="7561263" cy="4967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u="sng" dirty="0"/>
              <a:t>Nové poznatky v klasicismu: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Rytmika je živější a přehlednější. Rozvoj agogiky a dynamiky. Ustanovuje se stálé </a:t>
            </a:r>
            <a:r>
              <a:rPr lang="cs-CZ" b="1" dirty="0"/>
              <a:t>obsazení</a:t>
            </a:r>
            <a:r>
              <a:rPr lang="cs-CZ" dirty="0"/>
              <a:t> nástrojů v </a:t>
            </a:r>
            <a:r>
              <a:rPr lang="cs-CZ" b="1" dirty="0"/>
              <a:t>orchestru</a:t>
            </a:r>
            <a:r>
              <a:rPr lang="cs-CZ" dirty="0"/>
              <a:t> s hlavní úlohou smyčců a dřev.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 Nástrojem klasicismu je </a:t>
            </a:r>
            <a:r>
              <a:rPr lang="cs-CZ" b="1" dirty="0"/>
              <a:t>klarinet</a:t>
            </a:r>
            <a:r>
              <a:rPr lang="cs-CZ" dirty="0"/>
              <a:t>, který se objevuje v pol.18.stol. Vznikají nové komorní útvary </a:t>
            </a:r>
            <a:r>
              <a:rPr lang="cs-CZ" u="sng" dirty="0"/>
              <a:t>smyčcová, klavírní a dechová</a:t>
            </a:r>
            <a:r>
              <a:rPr lang="cs-CZ" dirty="0"/>
              <a:t> </a:t>
            </a:r>
            <a:r>
              <a:rPr lang="cs-CZ" b="1" dirty="0"/>
              <a:t>tria, kvarteta </a:t>
            </a:r>
            <a:r>
              <a:rPr lang="cs-CZ" dirty="0"/>
              <a:t>a </a:t>
            </a:r>
            <a:r>
              <a:rPr lang="cs-CZ" b="1" dirty="0"/>
              <a:t>kvinteta</a:t>
            </a:r>
            <a:r>
              <a:rPr lang="cs-CZ" dirty="0"/>
              <a:t>.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Klavír</a:t>
            </a:r>
            <a:r>
              <a:rPr lang="cs-CZ" dirty="0"/>
              <a:t> (kladívkový) vytlačuje ostatní doprovodné nástroje, stává se též nástrojem sólovým.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 Rozvíjí se </a:t>
            </a:r>
            <a:r>
              <a:rPr lang="cs-CZ" b="1" dirty="0"/>
              <a:t>symfonie</a:t>
            </a:r>
            <a:r>
              <a:rPr lang="cs-CZ" dirty="0"/>
              <a:t> (části-např. allegro, largo, </a:t>
            </a:r>
            <a:r>
              <a:rPr lang="cs-CZ" dirty="0" err="1"/>
              <a:t>scherzzo</a:t>
            </a:r>
            <a:r>
              <a:rPr lang="cs-CZ" dirty="0"/>
              <a:t>, vivace) a vzniká koncert se vstupným i předplatným . </a:t>
            </a:r>
          </a:p>
          <a:p>
            <a:pPr>
              <a:defRPr/>
            </a:pPr>
            <a:r>
              <a:rPr lang="cs-CZ" dirty="0"/>
              <a:t>Významně se rozvíjí </a:t>
            </a:r>
            <a:r>
              <a:rPr lang="cs-CZ" u="sng" dirty="0"/>
              <a:t>opera - reformátorem </a:t>
            </a:r>
            <a:r>
              <a:rPr lang="cs-CZ" dirty="0"/>
              <a:t>je </a:t>
            </a:r>
            <a:r>
              <a:rPr lang="cs-CZ" dirty="0" err="1"/>
              <a:t>W.A.Mozart</a:t>
            </a:r>
            <a:r>
              <a:rPr lang="cs-CZ" dirty="0"/>
              <a:t> a rodí se </a:t>
            </a:r>
            <a:r>
              <a:rPr lang="cs-CZ" b="1" dirty="0"/>
              <a:t>sonátová forma </a:t>
            </a:r>
            <a:r>
              <a:rPr lang="cs-CZ" dirty="0"/>
              <a:t>(expozice-provedení-repríza).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53413" cy="7080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dirty="0">
                <a:latin typeface="Lucida Calligraphy" pitchFamily="66" charset="0"/>
              </a:rPr>
              <a:t>Křížovka -Klasicismus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552062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052"/>
                <a:gridCol w="460052"/>
                <a:gridCol w="460052"/>
                <a:gridCol w="460052"/>
                <a:gridCol w="460052"/>
                <a:gridCol w="460052"/>
                <a:gridCol w="460052"/>
                <a:gridCol w="460052"/>
                <a:gridCol w="460052"/>
                <a:gridCol w="467722"/>
                <a:gridCol w="452382"/>
                <a:gridCol w="460052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Á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66682" name="TextovéPole 3"/>
          <p:cNvSpPr txBox="1">
            <a:spLocks noChangeArrowheads="1"/>
          </p:cNvSpPr>
          <p:nvPr/>
        </p:nvSpPr>
        <p:spPr bwMode="auto">
          <a:xfrm>
            <a:off x="6084888" y="1268413"/>
            <a:ext cx="2486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1. rychle</a:t>
            </a:r>
          </a:p>
        </p:txBody>
      </p:sp>
      <p:sp>
        <p:nvSpPr>
          <p:cNvPr id="66683" name="TextovéPole 5"/>
          <p:cNvSpPr txBox="1">
            <a:spLocks noChangeArrowheads="1"/>
          </p:cNvSpPr>
          <p:nvPr/>
        </p:nvSpPr>
        <p:spPr bwMode="auto">
          <a:xfrm>
            <a:off x="6084888" y="191611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autor Figarovy svatby</a:t>
            </a:r>
          </a:p>
        </p:txBody>
      </p:sp>
      <p:sp>
        <p:nvSpPr>
          <p:cNvPr id="66684" name="TextovéPole 7"/>
          <p:cNvSpPr txBox="1">
            <a:spLocks noChangeArrowheads="1"/>
          </p:cNvSpPr>
          <p:nvPr/>
        </p:nvSpPr>
        <p:spPr bwMode="auto">
          <a:xfrm>
            <a:off x="6084888" y="2420938"/>
            <a:ext cx="2344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3. druhý křížek</a:t>
            </a:r>
          </a:p>
        </p:txBody>
      </p:sp>
      <p:sp>
        <p:nvSpPr>
          <p:cNvPr id="66685" name="TextovéPole 8"/>
          <p:cNvSpPr txBox="1">
            <a:spLocks noChangeArrowheads="1"/>
          </p:cNvSpPr>
          <p:nvPr/>
        </p:nvSpPr>
        <p:spPr bwMode="auto">
          <a:xfrm>
            <a:off x="6084888" y="29972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4. otec klarinetového kvarteta</a:t>
            </a:r>
          </a:p>
        </p:txBody>
      </p:sp>
      <p:sp>
        <p:nvSpPr>
          <p:cNvPr id="66686" name="TextovéPole 9"/>
          <p:cNvSpPr txBox="1">
            <a:spLocks noChangeArrowheads="1"/>
          </p:cNvSpPr>
          <p:nvPr/>
        </p:nvSpPr>
        <p:spPr bwMode="auto">
          <a:xfrm>
            <a:off x="6084888" y="3573463"/>
            <a:ext cx="277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„božský Čech“</a:t>
            </a:r>
          </a:p>
        </p:txBody>
      </p:sp>
      <p:sp>
        <p:nvSpPr>
          <p:cNvPr id="66687" name="TextovéPole 10"/>
          <p:cNvSpPr txBox="1">
            <a:spLocks noChangeArrowheads="1"/>
          </p:cNvSpPr>
          <p:nvPr/>
        </p:nvSpPr>
        <p:spPr bwMode="auto">
          <a:xfrm>
            <a:off x="6084888" y="422116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6. Beethovenova symfonie</a:t>
            </a:r>
          </a:p>
        </p:txBody>
      </p:sp>
      <p:sp>
        <p:nvSpPr>
          <p:cNvPr id="66688" name="TextovéPole 11"/>
          <p:cNvSpPr txBox="1">
            <a:spLocks noChangeArrowheads="1"/>
          </p:cNvSpPr>
          <p:nvPr/>
        </p:nvSpPr>
        <p:spPr bwMode="auto">
          <a:xfrm>
            <a:off x="6084888" y="4797425"/>
            <a:ext cx="3106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7. Forma vzniklá v klasicismu</a:t>
            </a:r>
          </a:p>
        </p:txBody>
      </p:sp>
      <p:sp>
        <p:nvSpPr>
          <p:cNvPr id="66689" name="TextovéPole 12"/>
          <p:cNvSpPr txBox="1">
            <a:spLocks noChangeArrowheads="1"/>
          </p:cNvSpPr>
          <p:nvPr/>
        </p:nvSpPr>
        <p:spPr bwMode="auto">
          <a:xfrm>
            <a:off x="6084888" y="5373688"/>
            <a:ext cx="2676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8. hudební nástroj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7778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7200" dirty="0" smtClean="0">
                <a:latin typeface="Chiller" pitchFamily="82" charset="0"/>
              </a:rPr>
              <a:t>Pravěké umění</a:t>
            </a:r>
            <a:endParaRPr lang="cs-CZ" sz="7200" dirty="0" smtClean="0"/>
          </a:p>
        </p:txBody>
      </p:sp>
      <p:pic>
        <p:nvPicPr>
          <p:cNvPr id="10243" name="Zástupný symbol pro obsah 3" descr="obr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5538"/>
            <a:ext cx="8064500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921625" cy="13668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8000" dirty="0" smtClean="0">
                <a:latin typeface="Chiller" pitchFamily="82" charset="0"/>
              </a:rPr>
              <a:t/>
            </a:r>
            <a:br>
              <a:rPr lang="cs-CZ" sz="8000" dirty="0" smtClean="0">
                <a:latin typeface="Chiller" pitchFamily="82" charset="0"/>
              </a:rPr>
            </a:br>
            <a:r>
              <a:rPr lang="cs-CZ" sz="8000" dirty="0" smtClean="0">
                <a:latin typeface="Chiller" pitchFamily="82" charset="0"/>
              </a:rPr>
              <a:t>Pravěk v hudbě</a:t>
            </a:r>
            <a:r>
              <a:rPr lang="cs-CZ" sz="6600" dirty="0" smtClean="0">
                <a:latin typeface="Chiller" pitchFamily="82" charset="0"/>
              </a:rPr>
              <a:t/>
            </a:r>
            <a:br>
              <a:rPr lang="cs-CZ" sz="6600" dirty="0" smtClean="0">
                <a:latin typeface="Chiller" pitchFamily="82" charset="0"/>
              </a:rPr>
            </a:br>
            <a:endParaRPr lang="cs-CZ" sz="6600" dirty="0" smtClean="0">
              <a:latin typeface="Chiller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588" y="1989138"/>
            <a:ext cx="7896225" cy="467995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Hudba slouží magii , kultu, rituálním tancům a obřadům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Používaly se </a:t>
            </a:r>
            <a:r>
              <a:rPr lang="cs-CZ" b="1" dirty="0" smtClean="0"/>
              <a:t>primitivní hudební nástroje</a:t>
            </a:r>
            <a:r>
              <a:rPr lang="cs-CZ" dirty="0" smtClean="0"/>
              <a:t> (flétna, bubínky, chřestidla, hudební luk- předchůdce všech strunných </a:t>
            </a:r>
            <a:r>
              <a:rPr lang="cs-CZ" dirty="0" err="1" smtClean="0"/>
              <a:t>h</a:t>
            </a:r>
            <a:r>
              <a:rPr lang="cs-CZ" dirty="0" smtClean="0"/>
              <a:t>. nástrojů).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Později, </a:t>
            </a:r>
            <a:r>
              <a:rPr lang="cs-CZ" b="1" dirty="0" smtClean="0"/>
              <a:t>v době bronzové</a:t>
            </a:r>
            <a:r>
              <a:rPr lang="cs-CZ" dirty="0" smtClean="0"/>
              <a:t> se začaly odlévat první „žestě“ (rohy) z bronzu a hudební luk dostává ozvučnou skříňku (např. z tykve).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Dnes  již nevíme,  jak zněla pravěká hudba, ale můžeme si představit, že zněla podobně, jako </a:t>
            </a:r>
            <a:r>
              <a:rPr lang="cs-CZ" b="1" dirty="0" smtClean="0"/>
              <a:t>hudba primitivních národů</a:t>
            </a:r>
            <a:r>
              <a:rPr lang="cs-CZ" dirty="0" smtClean="0"/>
              <a:t>, které obývají různé části světa (</a:t>
            </a:r>
            <a:r>
              <a:rPr lang="cs-CZ" dirty="0" smtClean="0">
                <a:hlinkClick r:id="rId2" action="ppaction://hlinkfile"/>
              </a:rPr>
              <a:t>Afrika</a:t>
            </a:r>
            <a:r>
              <a:rPr lang="cs-CZ" dirty="0" smtClean="0"/>
              <a:t>, Jižní Amerika, Austrálie a Oceánie).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u="sng" dirty="0" smtClean="0">
                <a:solidFill>
                  <a:srgbClr val="FF0000"/>
                </a:solidFill>
              </a:rPr>
              <a:t>„Hudbu primitivních národů současnosti  a hudbu pravěku spojuje důraz na </a:t>
            </a:r>
            <a:r>
              <a:rPr lang="cs-CZ" sz="4000" b="1" u="sng" dirty="0" smtClean="0">
                <a:solidFill>
                  <a:srgbClr val="FF0000"/>
                </a:solidFill>
              </a:rPr>
              <a:t>rytmus</a:t>
            </a:r>
            <a:r>
              <a:rPr lang="cs-CZ" sz="4000" u="sng" dirty="0" smtClean="0">
                <a:solidFill>
                  <a:srgbClr val="FF0000"/>
                </a:solidFill>
              </a:rPr>
              <a:t>“.</a:t>
            </a:r>
            <a:endParaRPr lang="cs-CZ" sz="40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Jednou z nejstarších a  velmi používaných stupnic je PENTATONIKA (5 tónů, např.: c-g-d-a-e)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sp>
        <p:nvSpPr>
          <p:cNvPr id="4" name="Volný tvar 3"/>
          <p:cNvSpPr/>
          <p:nvPr/>
        </p:nvSpPr>
        <p:spPr>
          <a:xfrm>
            <a:off x="2268538" y="1268413"/>
            <a:ext cx="4598987" cy="288925"/>
          </a:xfrm>
          <a:custGeom>
            <a:avLst/>
            <a:gdLst>
              <a:gd name="connsiteX0" fmla="*/ 0 w 4600135"/>
              <a:gd name="connsiteY0" fmla="*/ 168812 h 241915"/>
              <a:gd name="connsiteX1" fmla="*/ 478301 w 4600135"/>
              <a:gd name="connsiteY1" fmla="*/ 140677 h 241915"/>
              <a:gd name="connsiteX2" fmla="*/ 520505 w 4600135"/>
              <a:gd name="connsiteY2" fmla="*/ 126609 h 241915"/>
              <a:gd name="connsiteX3" fmla="*/ 576775 w 4600135"/>
              <a:gd name="connsiteY3" fmla="*/ 112542 h 241915"/>
              <a:gd name="connsiteX4" fmla="*/ 633046 w 4600135"/>
              <a:gd name="connsiteY4" fmla="*/ 84406 h 241915"/>
              <a:gd name="connsiteX5" fmla="*/ 815926 w 4600135"/>
              <a:gd name="connsiteY5" fmla="*/ 56271 h 241915"/>
              <a:gd name="connsiteX6" fmla="*/ 956603 w 4600135"/>
              <a:gd name="connsiteY6" fmla="*/ 84406 h 241915"/>
              <a:gd name="connsiteX7" fmla="*/ 1055077 w 4600135"/>
              <a:gd name="connsiteY7" fmla="*/ 126609 h 241915"/>
              <a:gd name="connsiteX8" fmla="*/ 1125415 w 4600135"/>
              <a:gd name="connsiteY8" fmla="*/ 154745 h 241915"/>
              <a:gd name="connsiteX9" fmla="*/ 1336431 w 4600135"/>
              <a:gd name="connsiteY9" fmla="*/ 182880 h 241915"/>
              <a:gd name="connsiteX10" fmla="*/ 1617785 w 4600135"/>
              <a:gd name="connsiteY10" fmla="*/ 182880 h 241915"/>
              <a:gd name="connsiteX11" fmla="*/ 2011680 w 4600135"/>
              <a:gd name="connsiteY11" fmla="*/ 168812 h 241915"/>
              <a:gd name="connsiteX12" fmla="*/ 2264898 w 4600135"/>
              <a:gd name="connsiteY12" fmla="*/ 154745 h 241915"/>
              <a:gd name="connsiteX13" fmla="*/ 2588455 w 4600135"/>
              <a:gd name="connsiteY13" fmla="*/ 154745 h 241915"/>
              <a:gd name="connsiteX14" fmla="*/ 2658794 w 4600135"/>
              <a:gd name="connsiteY14" fmla="*/ 182880 h 241915"/>
              <a:gd name="connsiteX15" fmla="*/ 2771335 w 4600135"/>
              <a:gd name="connsiteY15" fmla="*/ 211015 h 241915"/>
              <a:gd name="connsiteX16" fmla="*/ 2940148 w 4600135"/>
              <a:gd name="connsiteY16" fmla="*/ 196948 h 241915"/>
              <a:gd name="connsiteX17" fmla="*/ 2996418 w 4600135"/>
              <a:gd name="connsiteY17" fmla="*/ 126609 h 241915"/>
              <a:gd name="connsiteX18" fmla="*/ 3094892 w 4600135"/>
              <a:gd name="connsiteY18" fmla="*/ 56271 h 241915"/>
              <a:gd name="connsiteX19" fmla="*/ 3207434 w 4600135"/>
              <a:gd name="connsiteY19" fmla="*/ 28135 h 241915"/>
              <a:gd name="connsiteX20" fmla="*/ 3305908 w 4600135"/>
              <a:gd name="connsiteY20" fmla="*/ 0 h 241915"/>
              <a:gd name="connsiteX21" fmla="*/ 3713871 w 4600135"/>
              <a:gd name="connsiteY21" fmla="*/ 14068 h 241915"/>
              <a:gd name="connsiteX22" fmla="*/ 3756074 w 4600135"/>
              <a:gd name="connsiteY22" fmla="*/ 42203 h 241915"/>
              <a:gd name="connsiteX23" fmla="*/ 3826412 w 4600135"/>
              <a:gd name="connsiteY23" fmla="*/ 98474 h 241915"/>
              <a:gd name="connsiteX24" fmla="*/ 3924886 w 4600135"/>
              <a:gd name="connsiteY24" fmla="*/ 84406 h 241915"/>
              <a:gd name="connsiteX25" fmla="*/ 3938954 w 4600135"/>
              <a:gd name="connsiteY25" fmla="*/ 28135 h 241915"/>
              <a:gd name="connsiteX26" fmla="*/ 3981157 w 4600135"/>
              <a:gd name="connsiteY26" fmla="*/ 14068 h 241915"/>
              <a:gd name="connsiteX27" fmla="*/ 4023360 w 4600135"/>
              <a:gd name="connsiteY27" fmla="*/ 112542 h 241915"/>
              <a:gd name="connsiteX28" fmla="*/ 4037428 w 4600135"/>
              <a:gd name="connsiteY28" fmla="*/ 196948 h 241915"/>
              <a:gd name="connsiteX29" fmla="*/ 4332849 w 4600135"/>
              <a:gd name="connsiteY29" fmla="*/ 182880 h 241915"/>
              <a:gd name="connsiteX30" fmla="*/ 4375052 w 4600135"/>
              <a:gd name="connsiteY30" fmla="*/ 168812 h 241915"/>
              <a:gd name="connsiteX31" fmla="*/ 4543865 w 4600135"/>
              <a:gd name="connsiteY31" fmla="*/ 140677 h 241915"/>
              <a:gd name="connsiteX32" fmla="*/ 4600135 w 4600135"/>
              <a:gd name="connsiteY32" fmla="*/ 140677 h 2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0135" h="241915">
                <a:moveTo>
                  <a:pt x="0" y="168812"/>
                </a:moveTo>
                <a:cubicBezTo>
                  <a:pt x="74819" y="165249"/>
                  <a:pt x="371812" y="153988"/>
                  <a:pt x="478301" y="140677"/>
                </a:cubicBezTo>
                <a:cubicBezTo>
                  <a:pt x="493015" y="138838"/>
                  <a:pt x="506247" y="130683"/>
                  <a:pt x="520505" y="126609"/>
                </a:cubicBezTo>
                <a:cubicBezTo>
                  <a:pt x="539095" y="121298"/>
                  <a:pt x="558018" y="117231"/>
                  <a:pt x="576775" y="112542"/>
                </a:cubicBezTo>
                <a:cubicBezTo>
                  <a:pt x="595532" y="103163"/>
                  <a:pt x="612959" y="90432"/>
                  <a:pt x="633046" y="84406"/>
                </a:cubicBezTo>
                <a:cubicBezTo>
                  <a:pt x="650783" y="79085"/>
                  <a:pt x="804738" y="57869"/>
                  <a:pt x="815926" y="56271"/>
                </a:cubicBezTo>
                <a:cubicBezTo>
                  <a:pt x="874167" y="64591"/>
                  <a:pt x="907501" y="63362"/>
                  <a:pt x="956603" y="84406"/>
                </a:cubicBezTo>
                <a:cubicBezTo>
                  <a:pt x="1187203" y="183234"/>
                  <a:pt x="879090" y="60614"/>
                  <a:pt x="1055077" y="126609"/>
                </a:cubicBezTo>
                <a:cubicBezTo>
                  <a:pt x="1078721" y="135476"/>
                  <a:pt x="1100917" y="148620"/>
                  <a:pt x="1125415" y="154745"/>
                </a:cubicBezTo>
                <a:cubicBezTo>
                  <a:pt x="1144819" y="159596"/>
                  <a:pt x="1323813" y="181303"/>
                  <a:pt x="1336431" y="182880"/>
                </a:cubicBezTo>
                <a:cubicBezTo>
                  <a:pt x="1484021" y="241915"/>
                  <a:pt x="1349799" y="201577"/>
                  <a:pt x="1617785" y="182880"/>
                </a:cubicBezTo>
                <a:cubicBezTo>
                  <a:pt x="1748848" y="173736"/>
                  <a:pt x="1880422" y="174519"/>
                  <a:pt x="2011680" y="168812"/>
                </a:cubicBezTo>
                <a:cubicBezTo>
                  <a:pt x="2096136" y="165140"/>
                  <a:pt x="2180492" y="159434"/>
                  <a:pt x="2264898" y="154745"/>
                </a:cubicBezTo>
                <a:cubicBezTo>
                  <a:pt x="2407297" y="138923"/>
                  <a:pt x="2426069" y="129105"/>
                  <a:pt x="2588455" y="154745"/>
                </a:cubicBezTo>
                <a:cubicBezTo>
                  <a:pt x="2613398" y="158683"/>
                  <a:pt x="2635149" y="174013"/>
                  <a:pt x="2658794" y="182880"/>
                </a:cubicBezTo>
                <a:cubicBezTo>
                  <a:pt x="2708235" y="201420"/>
                  <a:pt x="2711360" y="199021"/>
                  <a:pt x="2771335" y="211015"/>
                </a:cubicBezTo>
                <a:cubicBezTo>
                  <a:pt x="2827606" y="206326"/>
                  <a:pt x="2884935" y="208779"/>
                  <a:pt x="2940148" y="196948"/>
                </a:cubicBezTo>
                <a:cubicBezTo>
                  <a:pt x="2958766" y="192959"/>
                  <a:pt x="2988298" y="133827"/>
                  <a:pt x="2996418" y="126609"/>
                </a:cubicBezTo>
                <a:cubicBezTo>
                  <a:pt x="3026567" y="99810"/>
                  <a:pt x="3058338" y="73329"/>
                  <a:pt x="3094892" y="56271"/>
                </a:cubicBezTo>
                <a:cubicBezTo>
                  <a:pt x="3129933" y="39919"/>
                  <a:pt x="3170071" y="38098"/>
                  <a:pt x="3207434" y="28135"/>
                </a:cubicBezTo>
                <a:cubicBezTo>
                  <a:pt x="3240419" y="19339"/>
                  <a:pt x="3273083" y="9378"/>
                  <a:pt x="3305908" y="0"/>
                </a:cubicBezTo>
                <a:cubicBezTo>
                  <a:pt x="3441896" y="4689"/>
                  <a:pt x="3578397" y="1367"/>
                  <a:pt x="3713871" y="14068"/>
                </a:cubicBezTo>
                <a:cubicBezTo>
                  <a:pt x="3730704" y="15646"/>
                  <a:pt x="3742872" y="31641"/>
                  <a:pt x="3756074" y="42203"/>
                </a:cubicBezTo>
                <a:cubicBezTo>
                  <a:pt x="3856300" y="122384"/>
                  <a:pt x="3696516" y="11878"/>
                  <a:pt x="3826412" y="98474"/>
                </a:cubicBezTo>
                <a:cubicBezTo>
                  <a:pt x="3859237" y="93785"/>
                  <a:pt x="3896768" y="101980"/>
                  <a:pt x="3924886" y="84406"/>
                </a:cubicBezTo>
                <a:cubicBezTo>
                  <a:pt x="3941281" y="74159"/>
                  <a:pt x="3926876" y="43232"/>
                  <a:pt x="3938954" y="28135"/>
                </a:cubicBezTo>
                <a:cubicBezTo>
                  <a:pt x="3948217" y="16556"/>
                  <a:pt x="3967089" y="18757"/>
                  <a:pt x="3981157" y="14068"/>
                </a:cubicBezTo>
                <a:cubicBezTo>
                  <a:pt x="3998359" y="48472"/>
                  <a:pt x="4015081" y="75285"/>
                  <a:pt x="4023360" y="112542"/>
                </a:cubicBezTo>
                <a:cubicBezTo>
                  <a:pt x="4029548" y="140386"/>
                  <a:pt x="4032739" y="168813"/>
                  <a:pt x="4037428" y="196948"/>
                </a:cubicBezTo>
                <a:cubicBezTo>
                  <a:pt x="4135902" y="192259"/>
                  <a:pt x="4234604" y="191067"/>
                  <a:pt x="4332849" y="182880"/>
                </a:cubicBezTo>
                <a:cubicBezTo>
                  <a:pt x="4347626" y="181649"/>
                  <a:pt x="4360666" y="172408"/>
                  <a:pt x="4375052" y="168812"/>
                </a:cubicBezTo>
                <a:cubicBezTo>
                  <a:pt x="4416812" y="158372"/>
                  <a:pt x="4506442" y="144079"/>
                  <a:pt x="4543865" y="140677"/>
                </a:cubicBezTo>
                <a:cubicBezTo>
                  <a:pt x="4562545" y="138979"/>
                  <a:pt x="4581378" y="140677"/>
                  <a:pt x="4600135" y="1406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/>
          <p:cNvSpPr txBox="1">
            <a:spLocks noChangeArrowheads="1"/>
          </p:cNvSpPr>
          <p:nvPr/>
        </p:nvSpPr>
        <p:spPr bwMode="auto">
          <a:xfrm>
            <a:off x="395288" y="188913"/>
            <a:ext cx="8497887" cy="8302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 dirty="0">
                <a:latin typeface="Chiller" pitchFamily="82" charset="0"/>
              </a:rPr>
              <a:t>KŘÍŽOVKA - PRAVĚK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0" y="1196975"/>
          <a:ext cx="6624739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249"/>
                <a:gridCol w="602249"/>
                <a:gridCol w="602249"/>
                <a:gridCol w="602249"/>
                <a:gridCol w="602249"/>
                <a:gridCol w="602249"/>
                <a:gridCol w="602249"/>
                <a:gridCol w="602249"/>
                <a:gridCol w="602249"/>
                <a:gridCol w="602249"/>
                <a:gridCol w="602249"/>
              </a:tblGrid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A</a:t>
                      </a:r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  <a:tr h="58703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CFC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>
                    <a:solidFill>
                      <a:srgbClr val="ACA16C"/>
                    </a:solidFill>
                  </a:tcPr>
                </a:tc>
              </a:tr>
            </a:tbl>
          </a:graphicData>
        </a:graphic>
      </p:graphicFrame>
      <p:sp>
        <p:nvSpPr>
          <p:cNvPr id="14449" name="TextovéPole 3"/>
          <p:cNvSpPr txBox="1">
            <a:spLocks noChangeArrowheads="1"/>
          </p:cNvSpPr>
          <p:nvPr/>
        </p:nvSpPr>
        <p:spPr bwMode="auto">
          <a:xfrm>
            <a:off x="7019925" y="1268413"/>
            <a:ext cx="212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1. zvíře</a:t>
            </a:r>
          </a:p>
        </p:txBody>
      </p:sp>
      <p:sp>
        <p:nvSpPr>
          <p:cNvPr id="14450" name="TextovéPole 5"/>
          <p:cNvSpPr txBox="1">
            <a:spLocks noChangeArrowheads="1"/>
          </p:cNvSpPr>
          <p:nvPr/>
        </p:nvSpPr>
        <p:spPr bwMode="auto">
          <a:xfrm>
            <a:off x="7019925" y="1773238"/>
            <a:ext cx="2124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2. zbraň nebo hud. nástroj ?</a:t>
            </a:r>
          </a:p>
        </p:txBody>
      </p:sp>
      <p:sp>
        <p:nvSpPr>
          <p:cNvPr id="14451" name="TextovéPole 7"/>
          <p:cNvSpPr txBox="1">
            <a:spLocks noChangeArrowheads="1"/>
          </p:cNvSpPr>
          <p:nvPr/>
        </p:nvSpPr>
        <p:spPr bwMode="auto">
          <a:xfrm>
            <a:off x="7019925" y="2349500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3. Stupnice pětitónová</a:t>
            </a:r>
          </a:p>
        </p:txBody>
      </p:sp>
      <p:sp>
        <p:nvSpPr>
          <p:cNvPr id="14452" name="TextovéPole 8"/>
          <p:cNvSpPr txBox="1">
            <a:spLocks noChangeArrowheads="1"/>
          </p:cNvSpPr>
          <p:nvPr/>
        </p:nvSpPr>
        <p:spPr bwMode="auto">
          <a:xfrm>
            <a:off x="7019925" y="3068638"/>
            <a:ext cx="212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4. Světadíl zvířat </a:t>
            </a:r>
          </a:p>
        </p:txBody>
      </p:sp>
      <p:sp>
        <p:nvSpPr>
          <p:cNvPr id="14453" name="TextovéPole 9"/>
          <p:cNvSpPr txBox="1">
            <a:spLocks noChangeArrowheads="1"/>
          </p:cNvSpPr>
          <p:nvPr/>
        </p:nvSpPr>
        <p:spPr bwMode="auto">
          <a:xfrm>
            <a:off x="7019925" y="3500438"/>
            <a:ext cx="1836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hud. výrazový prostředek</a:t>
            </a:r>
          </a:p>
        </p:txBody>
      </p:sp>
      <p:sp>
        <p:nvSpPr>
          <p:cNvPr id="14454" name="TextovéPole 10"/>
          <p:cNvSpPr txBox="1">
            <a:spLocks noChangeArrowheads="1"/>
          </p:cNvSpPr>
          <p:nvPr/>
        </p:nvSpPr>
        <p:spPr bwMode="auto">
          <a:xfrm>
            <a:off x="7019925" y="4149725"/>
            <a:ext cx="2124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6. pravěká hudba slouží …</a:t>
            </a:r>
          </a:p>
        </p:txBody>
      </p:sp>
      <p:sp>
        <p:nvSpPr>
          <p:cNvPr id="14455" name="TextovéPole 11"/>
          <p:cNvSpPr txBox="1">
            <a:spLocks noChangeArrowheads="1"/>
          </p:cNvSpPr>
          <p:nvPr/>
        </p:nvSpPr>
        <p:spPr bwMode="auto">
          <a:xfrm>
            <a:off x="7019925" y="4868863"/>
            <a:ext cx="212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7. slitina mědi a cínu</a:t>
            </a:r>
          </a:p>
        </p:txBody>
      </p:sp>
      <p:sp>
        <p:nvSpPr>
          <p:cNvPr id="14456" name="TextovéPole 12"/>
          <p:cNvSpPr txBox="1">
            <a:spLocks noChangeArrowheads="1"/>
          </p:cNvSpPr>
          <p:nvPr/>
        </p:nvSpPr>
        <p:spPr bwMode="auto">
          <a:xfrm>
            <a:off x="7019925" y="5373688"/>
            <a:ext cx="212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8. </a:t>
            </a:r>
            <a:r>
              <a:rPr lang="cs-CZ" dirty="0" smtClean="0">
                <a:latin typeface="Calibri" pitchFamily="34" charset="0"/>
              </a:rPr>
              <a:t>nejstarší období dějin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152128"/>
          </a:xfrm>
          <a:solidFill>
            <a:srgbClr val="F2B800"/>
          </a:solidFill>
        </p:spPr>
        <p:txBody>
          <a:bodyPr/>
          <a:lstStyle/>
          <a:p>
            <a:pPr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STAROVĚK</a:t>
            </a:r>
            <a:endParaRPr lang="cs-CZ" sz="4800" dirty="0"/>
          </a:p>
        </p:txBody>
      </p:sp>
      <p:pic>
        <p:nvPicPr>
          <p:cNvPr id="16387" name="Zástupný symbol pro obsah 6" descr="sabink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3"/>
            <a:ext cx="813690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rgbClr val="F2B800"/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STAROVĚK</a:t>
            </a: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42792" cy="4608512"/>
          </a:xfrm>
        </p:spPr>
        <p:txBody>
          <a:bodyPr/>
          <a:lstStyle/>
          <a:p>
            <a:pPr>
              <a:defRPr/>
            </a:pPr>
            <a:endParaRPr lang="cs-CZ" sz="1400" dirty="0" smtClean="0"/>
          </a:p>
          <a:p>
            <a:pPr>
              <a:defRPr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13" name="Zástupný symbol pro obsah 12" descr="Karel 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960440" cy="4752528"/>
          </a:xfrm>
        </p:spPr>
      </p:pic>
      <p:sp>
        <p:nvSpPr>
          <p:cNvPr id="6" name="Obdélník 5"/>
          <p:cNvSpPr/>
          <p:nvPr/>
        </p:nvSpPr>
        <p:spPr>
          <a:xfrm>
            <a:off x="4644008" y="1556793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u="sng" dirty="0" smtClean="0"/>
              <a:t> Oblasti starověké kultury: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Mezopotámie, Egypt,   Čína,   Indie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 Palestina,   Řecko  a   Řím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 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Hudební nástroje</a:t>
            </a:r>
            <a:r>
              <a:rPr lang="cs-CZ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harfa,    lyra,    šalmaj,  syrinx,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/>
              <a:t>  vodní  varhany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Notace </a:t>
            </a:r>
            <a:r>
              <a:rPr lang="cs-CZ" sz="2000" b="1" dirty="0" smtClean="0"/>
              <a:t>: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 klínová</a:t>
            </a:r>
            <a:r>
              <a:rPr lang="cs-CZ" sz="2000" dirty="0" smtClean="0"/>
              <a:t>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/>
              <a:t> (nedoložená - předpokládané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/>
              <a:t>  využití  v Mezopotámii)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</a:t>
            </a:r>
            <a:r>
              <a:rPr lang="cs-CZ" sz="2000" b="1" u="sng" dirty="0" smtClean="0"/>
              <a:t>písmenná</a:t>
            </a:r>
            <a:r>
              <a:rPr lang="cs-CZ" sz="2000" b="1" dirty="0" smtClean="0"/>
              <a:t> (řecká)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/>
              <a:t> </a:t>
            </a:r>
            <a:r>
              <a:rPr lang="cs-CZ" sz="2000" dirty="0" smtClean="0"/>
              <a:t>vokální a instrumentální verze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 smtClean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solidFill>
            <a:srgbClr val="F2B800"/>
          </a:solidFill>
        </p:spPr>
        <p:txBody>
          <a:bodyPr/>
          <a:lstStyle/>
          <a:p>
            <a:pPr>
              <a:defRPr/>
            </a:pP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STAROVĚK</a:t>
            </a:r>
            <a:endParaRPr lang="cs-CZ" sz="2800" dirty="0" smtClean="0">
              <a:latin typeface="Old English Text MT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42792" cy="4608512"/>
          </a:xfrm>
        </p:spPr>
        <p:txBody>
          <a:bodyPr/>
          <a:lstStyle/>
          <a:p>
            <a:pPr>
              <a:defRPr/>
            </a:pPr>
            <a:endParaRPr lang="cs-CZ" sz="1400" dirty="0" smtClean="0"/>
          </a:p>
          <a:p>
            <a:pPr>
              <a:defRPr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13" name="Zástupný symbol pro obsah 12" descr="Karel 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78837"/>
            <a:ext cx="3960440" cy="4252454"/>
          </a:xfrm>
        </p:spPr>
      </p:pic>
      <p:sp>
        <p:nvSpPr>
          <p:cNvPr id="6" name="Obdélník 5"/>
          <p:cNvSpPr/>
          <p:nvPr/>
        </p:nvSpPr>
        <p:spPr>
          <a:xfrm>
            <a:off x="4644008" y="1556793"/>
            <a:ext cx="40324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Stupnice (sestupné):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dórská,   lydická,   frygická,   </a:t>
            </a:r>
            <a:r>
              <a:rPr lang="cs-CZ" sz="2000" dirty="0" err="1" smtClean="0"/>
              <a:t>mixolydická</a:t>
            </a:r>
            <a:r>
              <a:rPr lang="cs-CZ" sz="2000" dirty="0" smtClean="0"/>
              <a:t>,   jónská a  aiolská. Ve středověku upraveny na </a:t>
            </a:r>
            <a:r>
              <a:rPr lang="cs-CZ" sz="2000" u="sng" dirty="0" smtClean="0"/>
              <a:t>vzestupné</a:t>
            </a:r>
            <a:r>
              <a:rPr lang="cs-CZ" sz="2000" dirty="0" smtClean="0"/>
              <a:t> a označeny za církevní stupnice - jónská od C jako dur a  aiolská od A jako a moll.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V současnosti se využívají  v jazzu, populární hudbě a folkloru.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u="sng" dirty="0" smtClean="0"/>
              <a:t> Literárně-hudební památky antického Řecka: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hlinkClick r:id="rId3" action="ppaction://hlinkfile"/>
              </a:rPr>
              <a:t> </a:t>
            </a:r>
            <a:r>
              <a:rPr lang="cs-CZ" sz="2000" dirty="0" err="1" smtClean="0">
                <a:hlinkClick r:id="rId3" action="ppaction://hlinkfile"/>
              </a:rPr>
              <a:t>Seikilova</a:t>
            </a:r>
            <a:r>
              <a:rPr lang="cs-CZ" sz="2000" dirty="0" smtClean="0">
                <a:hlinkClick r:id="rId3" action="ppaction://hlinkfile"/>
              </a:rPr>
              <a:t>   píseň</a:t>
            </a:r>
            <a:r>
              <a:rPr lang="cs-CZ" sz="2000" dirty="0" smtClean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 Boj  </a:t>
            </a:r>
            <a:r>
              <a:rPr lang="cs-CZ" sz="2000" dirty="0" err="1" smtClean="0"/>
              <a:t>Apolóna</a:t>
            </a:r>
            <a:r>
              <a:rPr lang="cs-CZ" sz="2000" dirty="0" smtClean="0"/>
              <a:t>  s  drakem</a:t>
            </a:r>
            <a:r>
              <a:rPr lang="cs-CZ" sz="2000" b="1" dirty="0" smtClean="0"/>
              <a:t>,      </a:t>
            </a:r>
            <a:r>
              <a:rPr lang="cs-CZ" sz="2000" b="1" dirty="0" err="1" smtClean="0"/>
              <a:t>Illias</a:t>
            </a:r>
            <a:r>
              <a:rPr lang="cs-CZ" sz="2000" b="1" dirty="0" smtClean="0"/>
              <a:t>  a  Odysea </a:t>
            </a:r>
            <a:r>
              <a:rPr lang="cs-CZ" sz="2000" dirty="0" smtClean="0"/>
              <a:t>(napsal Homér)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/>
              <a:t> 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 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38139</TotalTime>
  <Words>1009</Words>
  <Application>Microsoft Office PowerPoint</Application>
  <PresentationFormat>Předvádění na obrazovce (4:3)</PresentationFormat>
  <Paragraphs>315</Paragraphs>
  <Slides>35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Hudební dějiny 4.ročník </vt:lpstr>
      <vt:lpstr> Chronologie  hudebních  dějin</vt:lpstr>
      <vt:lpstr>Snímek 3</vt:lpstr>
      <vt:lpstr>Pravěké umění</vt:lpstr>
      <vt:lpstr> Pravěk v hudbě </vt:lpstr>
      <vt:lpstr>Snímek 6</vt:lpstr>
      <vt:lpstr>STAROVĚK</vt:lpstr>
      <vt:lpstr>STAROVĚK</vt:lpstr>
      <vt:lpstr>STAROVĚK</vt:lpstr>
      <vt:lpstr>STAROVĚK</vt:lpstr>
      <vt:lpstr>STAROVĚK Seikilova píseň</vt:lpstr>
      <vt:lpstr>Snímek 12</vt:lpstr>
      <vt:lpstr>Kvintový a kvartový kruh</vt:lpstr>
      <vt:lpstr> STŘEDOVĚK  </vt:lpstr>
      <vt:lpstr>    STŘEDOVĚK  </vt:lpstr>
      <vt:lpstr>    STŘEDOVĚK  </vt:lpstr>
      <vt:lpstr>  ČECHY A MORAVA  STŘEDOVĚKU  </vt:lpstr>
      <vt:lpstr>  Přepis části chorálu Ktož jsú Boží bojovníci  </vt:lpstr>
      <vt:lpstr>Snímek 19</vt:lpstr>
      <vt:lpstr> Renesance  </vt:lpstr>
      <vt:lpstr>Renesance  </vt:lpstr>
      <vt:lpstr>Renesance  </vt:lpstr>
      <vt:lpstr>Renesance  </vt:lpstr>
      <vt:lpstr>Snímek 24</vt:lpstr>
      <vt:lpstr>     B a r o k o </vt:lpstr>
      <vt:lpstr> Barokní hudba (1600-1750) </vt:lpstr>
      <vt:lpstr> Barokní hudba (1600-1750) </vt:lpstr>
      <vt:lpstr>Skladatelé v baroku:</vt:lpstr>
      <vt:lpstr>Czechy a Morava v baroku : </vt:lpstr>
      <vt:lpstr>Snímek 30</vt:lpstr>
      <vt:lpstr>Klasicismus</vt:lpstr>
      <vt:lpstr>Klasicismus</vt:lpstr>
      <vt:lpstr>Snímek 33</vt:lpstr>
      <vt:lpstr>Snímek 34</vt:lpstr>
      <vt:lpstr>Snímek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dějiny 4. a 5.ročník</dc:title>
  <dc:creator>ZUŠ VK</dc:creator>
  <cp:lastModifiedBy>učitel</cp:lastModifiedBy>
  <cp:revision>763</cp:revision>
  <dcterms:created xsi:type="dcterms:W3CDTF">2017-02-08T20:48:16Z</dcterms:created>
  <dcterms:modified xsi:type="dcterms:W3CDTF">2023-01-05T14:44:24Z</dcterms:modified>
</cp:coreProperties>
</file>